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312" r:id="rId2"/>
    <p:sldId id="258" r:id="rId3"/>
    <p:sldId id="259" r:id="rId4"/>
    <p:sldId id="272" r:id="rId5"/>
    <p:sldId id="266" r:id="rId6"/>
    <p:sldId id="267" r:id="rId7"/>
    <p:sldId id="271" r:id="rId8"/>
    <p:sldId id="275" r:id="rId9"/>
    <p:sldId id="276" r:id="rId10"/>
    <p:sldId id="278" r:id="rId11"/>
    <p:sldId id="282" r:id="rId12"/>
    <p:sldId id="283" r:id="rId13"/>
    <p:sldId id="284" r:id="rId14"/>
    <p:sldId id="313" r:id="rId15"/>
    <p:sldId id="280" r:id="rId16"/>
    <p:sldId id="279" r:id="rId17"/>
    <p:sldId id="285" r:id="rId18"/>
    <p:sldId id="286" r:id="rId19"/>
    <p:sldId id="287" r:id="rId20"/>
    <p:sldId id="288" r:id="rId21"/>
    <p:sldId id="289" r:id="rId22"/>
    <p:sldId id="290" r:id="rId23"/>
    <p:sldId id="293" r:id="rId24"/>
    <p:sldId id="294" r:id="rId25"/>
    <p:sldId id="295" r:id="rId26"/>
    <p:sldId id="296" r:id="rId27"/>
    <p:sldId id="297" r:id="rId28"/>
    <p:sldId id="300" r:id="rId29"/>
    <p:sldId id="302" r:id="rId30"/>
    <p:sldId id="298" r:id="rId31"/>
    <p:sldId id="299" r:id="rId32"/>
    <p:sldId id="301" r:id="rId33"/>
    <p:sldId id="291" r:id="rId34"/>
    <p:sldId id="260" r:id="rId35"/>
    <p:sldId id="262" r:id="rId36"/>
    <p:sldId id="264" r:id="rId37"/>
    <p:sldId id="306" r:id="rId38"/>
    <p:sldId id="310" r:id="rId39"/>
    <p:sldId id="304" r:id="rId40"/>
    <p:sldId id="305" r:id="rId41"/>
    <p:sldId id="311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01"/>
    <a:srgbClr val="C1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77"/>
  </p:normalViewPr>
  <p:slideViewPr>
    <p:cSldViewPr snapToGrid="0" snapToObjects="1">
      <p:cViewPr varScale="1">
        <p:scale>
          <a:sx n="92" d="100"/>
          <a:sy n="92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71125-1E20-5049-B32E-219494C65D1F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25843-7AED-0D47-96A4-DC9E30B52A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30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5CB6E-22FB-40E3-A299-D0F4EE8BA2AE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2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95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2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5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27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 how to describe the content of images</a:t>
            </a:r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learn how to describe the content of images</a:t>
            </a:r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2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85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6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938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6511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15686-2D2D-7A45-8BFD-F5A6DF8C29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1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11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36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676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33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06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78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3004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67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50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461D8-D762-B04F-8C8A-6C75DF58A2BE}" type="datetimeFigureOut">
              <a:rPr kumimoji="1" lang="ko-KR" altLang="en-US" smtClean="0"/>
              <a:t>2018. 4. 15.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1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Shelhamer_E/0/1/0/all/0/1" TargetMode="External"/><Relationship Id="rId4" Type="http://schemas.openxmlformats.org/officeDocument/2006/relationships/hyperlink" Target="https://arxiv.org/find/cs/1/au:+Darrell_T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find/cs/1/au:+Long_J/0/1/0/all/0/1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jp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Shelhamer_E/0/1/0/all/0/1" TargetMode="External"/><Relationship Id="rId4" Type="http://schemas.openxmlformats.org/officeDocument/2006/relationships/hyperlink" Target="https://arxiv.org/find/cs/1/au:+Darrell_T/0/1/0/all/0/1" TargetMode="External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find/cs/1/au:+Long_J/0/1/0/all/0/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Shelhamer_E/0/1/0/all/0/1" TargetMode="External"/><Relationship Id="rId4" Type="http://schemas.openxmlformats.org/officeDocument/2006/relationships/hyperlink" Target="https://arxiv.org/find/cs/1/au:+Darrell_T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find/cs/1/au:+Long_J/0/1/0/all/0/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s://arxiv.org/find/cs/1/au:+Hariharan_B/0/1/0/all/0/1" TargetMode="External"/><Relationship Id="rId5" Type="http://schemas.openxmlformats.org/officeDocument/2006/relationships/hyperlink" Target="https://arxiv.org/find/cs/1/au:+Arbelaez_P/0/1/0/all/0/1" TargetMode="External"/><Relationship Id="rId6" Type="http://schemas.openxmlformats.org/officeDocument/2006/relationships/hyperlink" Target="https://arxiv.org/find/cs/1/au:+Girshick_R/0/1/0/all/0/1" TargetMode="External"/><Relationship Id="rId7" Type="http://schemas.openxmlformats.org/officeDocument/2006/relationships/hyperlink" Target="https://arxiv.org/find/cs/1/au:+Malik_J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Hong_S/0/1/0/all/0/1" TargetMode="External"/><Relationship Id="rId4" Type="http://schemas.openxmlformats.org/officeDocument/2006/relationships/hyperlink" Target="https://arxiv.org/find/cs/1/au:+Han_B/0/1/0/all/0/1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find/cs/1/au:+Noh_H/0/1/0/all/0/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Fischer_P/0/1/0/all/0/1" TargetMode="External"/><Relationship Id="rId4" Type="http://schemas.openxmlformats.org/officeDocument/2006/relationships/hyperlink" Target="https://arxiv.org/find/cs/1/au:+Brox_T/0/1/0/all/0/1" TargetMode="External"/><Relationship Id="rId5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find/cs/1/au:+Ronneberger_O/0/1/0/all/0/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Pinheiro_P/0/1/0/all/0/1" TargetMode="External"/><Relationship Id="rId4" Type="http://schemas.openxmlformats.org/officeDocument/2006/relationships/hyperlink" Target="https://arxiv.org/find/cs/1/au:+Lin_T/0/1/0/all/0/1" TargetMode="External"/><Relationship Id="rId5" Type="http://schemas.openxmlformats.org/officeDocument/2006/relationships/hyperlink" Target="https://arxiv.org/find/cs/1/au:+Collobert_R/0/1/0/all/0/1" TargetMode="External"/><Relationship Id="rId6" Type="http://schemas.openxmlformats.org/officeDocument/2006/relationships/hyperlink" Target="https://arxiv.org/find/cs/1/au:+Dollar_P/0/1/0/all/0/1" TargetMode="External"/><Relationship Id="rId7" Type="http://schemas.openxmlformats.org/officeDocument/2006/relationships/image" Target="../media/image39.png"/><Relationship Id="rId8" Type="http://schemas.openxmlformats.org/officeDocument/2006/relationships/hyperlink" Target="https://arxiv.org/find/cs/1/au:+Girshick_R/0/1/0/all/0/1" TargetMode="External"/><Relationship Id="rId9" Type="http://schemas.openxmlformats.org/officeDocument/2006/relationships/hyperlink" Target="https://arxiv.org/find/cs/1/au:+He_K/0/1/0/all/0/1" TargetMode="External"/><Relationship Id="rId10" Type="http://schemas.openxmlformats.org/officeDocument/2006/relationships/hyperlink" Target="https://arxiv.org/find/cs/1/au:+Hariharan_B/0/1/0/all/0/1" TargetMode="External"/><Relationship Id="rId11" Type="http://schemas.openxmlformats.org/officeDocument/2006/relationships/hyperlink" Target="https://arxiv.org/find/cs/1/au:+Belongie_S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Peng_C/0/1/0/all/0/1" TargetMode="External"/><Relationship Id="rId4" Type="http://schemas.openxmlformats.org/officeDocument/2006/relationships/hyperlink" Target="https://arxiv.org/find/cs/1/au:+Zhang_X/0/1/0/all/0/1" TargetMode="External"/><Relationship Id="rId5" Type="http://schemas.openxmlformats.org/officeDocument/2006/relationships/hyperlink" Target="https://arxiv.org/find/cs/1/au:+Yu_G/0/1/0/all/0/1" TargetMode="External"/><Relationship Id="rId6" Type="http://schemas.openxmlformats.org/officeDocument/2006/relationships/hyperlink" Target="https://arxiv.org/find/cs/1/au:+Luo_G/0/1/0/all/0/1" TargetMode="External"/><Relationship Id="rId7" Type="http://schemas.openxmlformats.org/officeDocument/2006/relationships/hyperlink" Target="https://arxiv.org/find/cs/1/au:+Sun_J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Koltun_V/0/1/0/all/0/1" TargetMode="External"/><Relationship Id="rId4" Type="http://schemas.openxmlformats.org/officeDocument/2006/relationships/hyperlink" Target="https://arxiv.org/find/cs/1/au:+Chen_L/0/1/0/all/0/1" TargetMode="External"/><Relationship Id="rId5" Type="http://schemas.openxmlformats.org/officeDocument/2006/relationships/hyperlink" Target="https://arxiv.org/find/cs/1/au:+Papandreou_G/0/1/0/all/0/1" TargetMode="External"/><Relationship Id="rId6" Type="http://schemas.openxmlformats.org/officeDocument/2006/relationships/hyperlink" Target="https://arxiv.org/find/cs/1/au:+Kokkinos_I/0/1/0/all/0/1" TargetMode="External"/><Relationship Id="rId7" Type="http://schemas.openxmlformats.org/officeDocument/2006/relationships/hyperlink" Target="https://arxiv.org/find/cs/1/au:+Murphy_K/0/1/0/all/0/1" TargetMode="External"/><Relationship Id="rId8" Type="http://schemas.openxmlformats.org/officeDocument/2006/relationships/hyperlink" Target="https://arxiv.org/find/cs/1/au:+Yuille_A/0/1/0/all/0/1" TargetMode="External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find/cs/1/au:+Yu_F/0/1/0/all/0/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Koltun_V/0/1/0/all/0/1" TargetMode="External"/><Relationship Id="rId4" Type="http://schemas.openxmlformats.org/officeDocument/2006/relationships/hyperlink" Target="https://arxiv.org/find/cs/1/au:+Chen_L/0/1/0/all/0/1" TargetMode="External"/><Relationship Id="rId5" Type="http://schemas.openxmlformats.org/officeDocument/2006/relationships/hyperlink" Target="https://arxiv.org/find/cs/1/au:+Papandreou_G/0/1/0/all/0/1" TargetMode="External"/><Relationship Id="rId6" Type="http://schemas.openxmlformats.org/officeDocument/2006/relationships/hyperlink" Target="https://arxiv.org/find/cs/1/au:+Kokkinos_I/0/1/0/all/0/1" TargetMode="External"/><Relationship Id="rId7" Type="http://schemas.openxmlformats.org/officeDocument/2006/relationships/hyperlink" Target="https://arxiv.org/find/cs/1/au:+Murphy_K/0/1/0/all/0/1" TargetMode="External"/><Relationship Id="rId8" Type="http://schemas.openxmlformats.org/officeDocument/2006/relationships/hyperlink" Target="https://arxiv.org/find/cs/1/au:+Yuille_A/0/1/0/all/0/1" TargetMode="External"/><Relationship Id="rId9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find/cs/1/au:+Yu_F/0/1/0/all/0/1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Koltun_V/0/1/0/all/0/1" TargetMode="External"/><Relationship Id="rId4" Type="http://schemas.openxmlformats.org/officeDocument/2006/relationships/hyperlink" Target="https://arxiv.org/find/cs/1/au:+Chen_L/0/1/0/all/0/1" TargetMode="External"/><Relationship Id="rId5" Type="http://schemas.openxmlformats.org/officeDocument/2006/relationships/hyperlink" Target="https://arxiv.org/find/cs/1/au:+Papandreou_G/0/1/0/all/0/1" TargetMode="External"/><Relationship Id="rId6" Type="http://schemas.openxmlformats.org/officeDocument/2006/relationships/hyperlink" Target="https://arxiv.org/find/cs/1/au:+Kokkinos_I/0/1/0/all/0/1" TargetMode="External"/><Relationship Id="rId7" Type="http://schemas.openxmlformats.org/officeDocument/2006/relationships/hyperlink" Target="https://arxiv.org/find/cs/1/au:+Murphy_K/0/1/0/all/0/1" TargetMode="External"/><Relationship Id="rId8" Type="http://schemas.openxmlformats.org/officeDocument/2006/relationships/hyperlink" Target="https://arxiv.org/find/cs/1/au:+Yuille_A/0/1/0/all/0/1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rxiv.org/find/cs/1/au:+Yu_F/0/1/0/all/0/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1466034" y="4355852"/>
            <a:ext cx="6656785" cy="2087562"/>
          </a:xfrm>
        </p:spPr>
        <p:txBody>
          <a:bodyPr/>
          <a:lstStyle/>
          <a:p>
            <a:pPr algn="r"/>
            <a:endParaRPr lang="en-US" altLang="ko-KR" dirty="0" smtClean="0">
              <a:solidFill>
                <a:srgbClr val="261300"/>
              </a:solidFill>
              <a:latin typeface="맑은 고딕" panose="020B0503020000020004" pitchFamily="50" charset="-127"/>
            </a:endParaRPr>
          </a:p>
          <a:p>
            <a:pPr algn="r"/>
            <a:r>
              <a:rPr lang="ko-KR" altLang="en-US" dirty="0" smtClean="0">
                <a:solidFill>
                  <a:srgbClr val="261300"/>
                </a:solidFill>
                <a:latin typeface="맑은 고딕" panose="020B0503020000020004" pitchFamily="50" charset="-127"/>
              </a:rPr>
              <a:t>연세대학교 </a:t>
            </a:r>
            <a:r>
              <a:rPr lang="ko-KR" altLang="en-US" dirty="0" smtClean="0">
                <a:solidFill>
                  <a:srgbClr val="261300"/>
                </a:solidFill>
                <a:latin typeface="맑은 고딕" panose="020B0503020000020004" pitchFamily="50" charset="-127"/>
              </a:rPr>
              <a:t>컴퓨터과학과</a:t>
            </a:r>
            <a:endParaRPr lang="en-US" altLang="ko-KR" dirty="0" smtClean="0">
              <a:solidFill>
                <a:srgbClr val="261300"/>
              </a:solidFill>
              <a:latin typeface="맑은 고딕" panose="020B0503020000020004" pitchFamily="50" charset="-127"/>
            </a:endParaRPr>
          </a:p>
          <a:p>
            <a:pPr algn="r"/>
            <a:r>
              <a:rPr lang="ko-KR" altLang="en-US" dirty="0" smtClean="0">
                <a:solidFill>
                  <a:srgbClr val="261300"/>
                </a:solidFill>
                <a:latin typeface="맑은 고딕" panose="020B0503020000020004" pitchFamily="50" charset="-127"/>
              </a:rPr>
              <a:t>오 승 욱</a:t>
            </a:r>
            <a:endParaRPr lang="en-US" altLang="ko-KR" dirty="0" smtClean="0">
              <a:solidFill>
                <a:srgbClr val="261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 bwMode="auto">
          <a:xfrm>
            <a:off x="-1" y="167669"/>
            <a:ext cx="9144001" cy="66843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제목 5"/>
          <p:cNvSpPr>
            <a:spLocks noGrp="1"/>
          </p:cNvSpPr>
          <p:nvPr>
            <p:ph type="ctrTitle"/>
          </p:nvPr>
        </p:nvSpPr>
        <p:spPr>
          <a:xfrm>
            <a:off x="402275" y="1384634"/>
            <a:ext cx="8339447" cy="2619375"/>
          </a:xfrm>
        </p:spPr>
        <p:txBody>
          <a:bodyPr/>
          <a:lstStyle/>
          <a:p>
            <a:r>
              <a:rPr lang="en-US" altLang="ko-KR" sz="3600" dirty="0" smtClean="0">
                <a:latin typeface="맑은 고딕" panose="020B0503020000020004" pitchFamily="50" charset="-127"/>
              </a:rPr>
              <a:t/>
            </a:r>
            <a:br>
              <a:rPr lang="en-US" altLang="ko-KR" sz="3600" dirty="0" smtClean="0">
                <a:latin typeface="맑은 고딕" panose="020B0503020000020004" pitchFamily="50" charset="-127"/>
              </a:rPr>
            </a:br>
            <a:r>
              <a:rPr lang="ko-KR" altLang="en-US" sz="3600" dirty="0" smtClean="0">
                <a:latin typeface="맑은 고딕" panose="020B0503020000020004" pitchFamily="50" charset="-127"/>
              </a:rPr>
              <a:t>시각 </a:t>
            </a:r>
            <a:r>
              <a:rPr lang="en-US" altLang="ko-KR" sz="3600" dirty="0" smtClean="0">
                <a:latin typeface="맑은 고딕" panose="020B0503020000020004" pitchFamily="50" charset="-127"/>
              </a:rPr>
              <a:t>Tech. </a:t>
            </a:r>
            <a:r>
              <a:rPr lang="ko-KR" altLang="en-US" sz="3600" dirty="0" smtClean="0">
                <a:latin typeface="맑은 고딕" panose="020B0503020000020004" pitchFamily="50" charset="-127"/>
              </a:rPr>
              <a:t>심화과정 </a:t>
            </a:r>
            <a:r>
              <a:rPr lang="en-US" altLang="ko-KR" sz="3600" dirty="0" smtClean="0">
                <a:latin typeface="맑은 고딕" panose="020B0503020000020004" pitchFamily="50" charset="-127"/>
              </a:rPr>
              <a:t>(1</a:t>
            </a:r>
            <a:r>
              <a:rPr lang="en-US" altLang="ko-KR" sz="3600" dirty="0" smtClean="0">
                <a:latin typeface="맑은 고딕" panose="020B0503020000020004" pitchFamily="50" charset="-127"/>
              </a:rPr>
              <a:t>)</a:t>
            </a:r>
            <a:br>
              <a:rPr lang="en-US" altLang="ko-KR" sz="3600" dirty="0" smtClean="0">
                <a:latin typeface="맑은 고딕" panose="020B0503020000020004" pitchFamily="50" charset="-127"/>
              </a:rPr>
            </a:br>
            <a:r>
              <a:rPr lang="en-US" altLang="ko-KR" sz="3600" dirty="0" smtClean="0">
                <a:latin typeface="맑은 고딕" panose="020B0503020000020004" pitchFamily="50" charset="-127"/>
              </a:rPr>
              <a:t/>
            </a:r>
            <a:br>
              <a:rPr lang="en-US" altLang="ko-KR" sz="3600" dirty="0" smtClean="0">
                <a:latin typeface="맑은 고딕" panose="020B0503020000020004" pitchFamily="50" charset="-127"/>
              </a:rPr>
            </a:br>
            <a:r>
              <a:rPr lang="en-US" altLang="ko-KR" sz="3600" dirty="0" smtClean="0">
                <a:latin typeface="맑은 고딕" panose="020B0503020000020004" pitchFamily="50" charset="-127"/>
              </a:rPr>
              <a:t>Lab session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5" descr="yonsei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661248"/>
            <a:ext cx="864096" cy="8640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white"/>
              </a:solidFill>
            </a:endParaRPr>
          </a:p>
        </p:txBody>
      </p:sp>
      <p:pic>
        <p:nvPicPr>
          <p:cNvPr id="8194" name="Picture 2" descr="to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399633"/>
            <a:ext cx="3095406" cy="13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/>
        </p:nvSpPr>
        <p:spPr bwMode="auto">
          <a:xfrm>
            <a:off x="-3" y="1800"/>
            <a:ext cx="9144001" cy="16586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 bwMode="auto">
          <a:xfrm>
            <a:off x="-3" y="6712322"/>
            <a:ext cx="9144001" cy="16586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8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en-US" altLang="ko-KR" dirty="0" smtClean="0"/>
              <a:t>Entropy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9F07-F532-7A4A-8EBD-AB7D74698E64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616" y="3526128"/>
            <a:ext cx="4245334" cy="2830223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</a:p>
          <a:p>
            <a:pPr lvl="1"/>
            <a:r>
              <a:rPr kumimoji="1" lang="en-US" altLang="ko-KR" dirty="0" smtClean="0"/>
              <a:t>Model performs classification every pixel</a:t>
            </a:r>
          </a:p>
          <a:p>
            <a:pPr lvl="1"/>
            <a:r>
              <a:rPr kumimoji="1" lang="en-US" altLang="ko-KR" dirty="0" smtClean="0"/>
              <a:t>Cross entropy loss applied for every pixel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5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Optimizer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Takes Loss and parameter sets</a:t>
            </a:r>
          </a:p>
          <a:p>
            <a:r>
              <a:rPr kumimoji="1" lang="en-US" altLang="ko-KR" dirty="0" smtClean="0"/>
              <a:t>Update given parameters to minimize loss</a:t>
            </a:r>
          </a:p>
          <a:p>
            <a:endParaRPr kumimoji="1" lang="en-US" altLang="ko-KR" dirty="0" smtClean="0"/>
          </a:p>
          <a:p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provided variety of Gradient based optimizer</a:t>
            </a:r>
          </a:p>
          <a:p>
            <a:pPr lvl="1"/>
            <a:r>
              <a:rPr kumimoji="1" lang="en-US" altLang="ko-KR" dirty="0" smtClean="0"/>
              <a:t>SGD, </a:t>
            </a:r>
            <a:r>
              <a:rPr kumimoji="1" lang="en-US" altLang="ko-KR" dirty="0" err="1" smtClean="0"/>
              <a:t>RMSprop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AdaDelta</a:t>
            </a:r>
            <a:r>
              <a:rPr kumimoji="1" lang="en-US" altLang="ko-KR" dirty="0" smtClean="0"/>
              <a:t>, ADAM, </a:t>
            </a:r>
            <a:r>
              <a:rPr kumimoji="1" lang="en-US" altLang="ko-KR" dirty="0" err="1" smtClean="0"/>
              <a:t>etc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 smtClean="0"/>
              <a:t>These days, </a:t>
            </a:r>
            <a:r>
              <a:rPr kumimoji="1" lang="en-US" altLang="ko-KR" b="1" dirty="0" smtClean="0"/>
              <a:t>ADAM</a:t>
            </a:r>
            <a:r>
              <a:rPr kumimoji="1" lang="en-US" altLang="ko-KR" dirty="0" smtClean="0"/>
              <a:t> seems to first-try option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548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Exercise: Semantic Segmentation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What I will provide:</a:t>
            </a:r>
          </a:p>
          <a:p>
            <a:pPr lvl="1"/>
            <a:r>
              <a:rPr kumimoji="1" lang="en-US" altLang="ko-KR" dirty="0" smtClean="0"/>
              <a:t>Small version of Pascal VOC data and loader</a:t>
            </a:r>
          </a:p>
          <a:p>
            <a:pPr lvl="1"/>
            <a:r>
              <a:rPr kumimoji="1" lang="en-US" altLang="ko-KR" dirty="0" smtClean="0"/>
              <a:t>VGG16 network and pre-trained weights</a:t>
            </a:r>
          </a:p>
          <a:p>
            <a:pPr lvl="1"/>
            <a:r>
              <a:rPr kumimoji="1" lang="en-US" altLang="ko-KR" dirty="0" smtClean="0"/>
              <a:t>Very simple FCN* model 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 smtClean="0"/>
              <a:t>Goals:</a:t>
            </a:r>
          </a:p>
          <a:p>
            <a:pPr lvl="1"/>
            <a:r>
              <a:rPr kumimoji="1" lang="en-US" altLang="ko-KR" dirty="0" smtClean="0"/>
              <a:t>1) Complete training script for simple FCN model</a:t>
            </a:r>
          </a:p>
          <a:p>
            <a:pPr lvl="1"/>
            <a:r>
              <a:rPr kumimoji="1" lang="en-US" altLang="ko-KR" dirty="0" smtClean="0"/>
              <a:t>2) Build more complex / better model than FCN 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3) Tune the training strategy to boost the accuracy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660073" y="6176963"/>
            <a:ext cx="6248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Lucida Grande" charset="0"/>
              </a:rPr>
              <a:t>Fully Convolutional Networks for Semantic Segmentation</a:t>
            </a:r>
          </a:p>
          <a:p>
            <a:r>
              <a:rPr lang="en-US" altLang="ko-KR" sz="1600" u="sng" dirty="0">
                <a:solidFill>
                  <a:srgbClr val="000000"/>
                </a:solidFill>
                <a:latin typeface="Lucida Grande" charset="0"/>
                <a:hlinkClick r:id="rId2"/>
              </a:rPr>
              <a:t>Jonathan Long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  <a:hlinkClick r:id="rId3"/>
              </a:rPr>
              <a:t>Evan Shelhamer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  <a:hlinkClick r:id="rId4"/>
              </a:rPr>
              <a:t>Trevor Darrell</a:t>
            </a:r>
            <a:endParaRPr lang="en-US" altLang="ko-KR" sz="16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86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Most model use image classification network pre-trained for </a:t>
            </a:r>
            <a:r>
              <a:rPr kumimoji="1" lang="en-US" altLang="ko-KR" dirty="0" err="1" smtClean="0"/>
              <a:t>ImageNet</a:t>
            </a:r>
            <a:r>
              <a:rPr kumimoji="1" lang="en-US" altLang="ko-KR" dirty="0" smtClean="0"/>
              <a:t> as a starting point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1) Use feature maps from pre-trained network</a:t>
            </a:r>
          </a:p>
          <a:p>
            <a:pPr lvl="1"/>
            <a:r>
              <a:rPr kumimoji="1" lang="en-US" altLang="ko-KR" dirty="0" smtClean="0"/>
              <a:t>FCN, </a:t>
            </a:r>
            <a:r>
              <a:rPr kumimoji="1" lang="en-US" altLang="ko-KR" dirty="0" err="1"/>
              <a:t>H</a:t>
            </a:r>
            <a:r>
              <a:rPr kumimoji="1" lang="en-US" altLang="ko-KR" dirty="0" err="1" smtClean="0"/>
              <a:t>ypercolumn</a:t>
            </a:r>
            <a:r>
              <a:rPr kumimoji="1" lang="en-US" altLang="ko-KR" dirty="0" smtClean="0"/>
              <a:t>, </a:t>
            </a:r>
            <a:r>
              <a:rPr kumimoji="1" lang="en-US" altLang="ko-KR" dirty="0" err="1"/>
              <a:t>D</a:t>
            </a:r>
            <a:r>
              <a:rPr kumimoji="1" lang="en-US" altLang="ko-KR" dirty="0" err="1" smtClean="0"/>
              <a:t>econvnet</a:t>
            </a:r>
            <a:r>
              <a:rPr kumimoji="1" lang="en-US" altLang="ko-KR" dirty="0" smtClean="0"/>
              <a:t>, U-net, </a:t>
            </a:r>
            <a:r>
              <a:rPr kumimoji="1" lang="en-US" altLang="ko-KR" dirty="0" err="1" smtClean="0"/>
              <a:t>etc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2) alter the network structures for pixel-wise estimation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Context Aggregation, </a:t>
            </a:r>
            <a:r>
              <a:rPr kumimoji="1" lang="en-US" altLang="ko-KR" dirty="0" err="1" smtClean="0"/>
              <a:t>Deeplab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etc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652032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Semantic Segmentation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Problem definition:</a:t>
            </a:r>
          </a:p>
          <a:p>
            <a:pPr lvl="1"/>
            <a:r>
              <a:rPr kumimoji="1" lang="en-US" altLang="ko-KR" dirty="0" smtClean="0"/>
              <a:t>Input: image</a:t>
            </a:r>
          </a:p>
          <a:p>
            <a:pPr lvl="1"/>
            <a:r>
              <a:rPr kumimoji="1" lang="en-US" altLang="ko-KR" dirty="0" smtClean="0"/>
              <a:t>Output: pixel-level label map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43" y="3819987"/>
            <a:ext cx="1097280" cy="10972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33" y="3819987"/>
            <a:ext cx="1097280" cy="1097280"/>
          </a:xfrm>
          <a:prstGeom prst="rect">
            <a:avLst/>
          </a:prstGeom>
        </p:spPr>
      </p:pic>
      <p:sp>
        <p:nvSpPr>
          <p:cNvPr id="16" name="사다리꼴[T] 15"/>
          <p:cNvSpPr/>
          <p:nvPr/>
        </p:nvSpPr>
        <p:spPr>
          <a:xfrm rot="5400000">
            <a:off x="3953824" y="3669521"/>
            <a:ext cx="1302327" cy="1398212"/>
          </a:xfrm>
          <a:prstGeom prst="trapezoi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오른쪽 화살표[R] 16"/>
          <p:cNvSpPr/>
          <p:nvPr/>
        </p:nvSpPr>
        <p:spPr>
          <a:xfrm>
            <a:off x="3356898" y="4197927"/>
            <a:ext cx="286847" cy="3602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오른쪽 화살표[R] 17"/>
          <p:cNvSpPr/>
          <p:nvPr/>
        </p:nvSpPr>
        <p:spPr>
          <a:xfrm>
            <a:off x="5606212" y="4188517"/>
            <a:ext cx="286847" cy="36021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74320" y="4045460"/>
            <a:ext cx="994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Deep</a:t>
            </a:r>
            <a:br>
              <a:rPr kumimoji="1" lang="en-US" altLang="ko-KR" smtClean="0"/>
            </a:br>
            <a:r>
              <a:rPr kumimoji="1" lang="en-US" altLang="ko-KR" smtClean="0"/>
              <a:t>Network</a:t>
            </a:r>
            <a:endParaRPr kumimoji="1"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6913418" y="2842880"/>
            <a:ext cx="160713" cy="1202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>
            <a:off x="6320933" y="2554734"/>
            <a:ext cx="1728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869573" y="1327236"/>
            <a:ext cx="204558" cy="1233055"/>
          </a:xfrm>
          <a:prstGeom prst="rect">
            <a:avLst/>
          </a:prstGeom>
          <a:solidFill>
            <a:srgbClr val="C1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144963" y="1925782"/>
            <a:ext cx="184092" cy="628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401446" y="2272145"/>
            <a:ext cx="176990" cy="28814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612285" y="2272145"/>
            <a:ext cx="176990" cy="28814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650827" y="2064327"/>
            <a:ext cx="163137" cy="501462"/>
          </a:xfrm>
          <a:prstGeom prst="rect">
            <a:avLst/>
          </a:prstGeom>
          <a:solidFill>
            <a:srgbClr val="00760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3" name="직선 연결선[R] 32"/>
          <p:cNvCxnSpPr/>
          <p:nvPr/>
        </p:nvCxnSpPr>
        <p:spPr>
          <a:xfrm>
            <a:off x="6888653" y="6609491"/>
            <a:ext cx="172855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437292" y="5738878"/>
            <a:ext cx="213535" cy="876170"/>
          </a:xfrm>
          <a:prstGeom prst="rect">
            <a:avLst/>
          </a:prstGeom>
          <a:solidFill>
            <a:srgbClr val="C1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7712683" y="6154513"/>
            <a:ext cx="173673" cy="4549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7969166" y="6326902"/>
            <a:ext cx="176990" cy="288146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180005" y="6326902"/>
            <a:ext cx="176990" cy="28814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218547" y="5226260"/>
            <a:ext cx="166572" cy="1394286"/>
          </a:xfrm>
          <a:prstGeom prst="rect">
            <a:avLst/>
          </a:prstGeom>
          <a:solidFill>
            <a:srgbClr val="00760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6885799" y="4796843"/>
            <a:ext cx="351210" cy="1037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13016" y="501006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Nx128x128x3</a:t>
            </a:r>
            <a:endParaRPr kumimoji="1"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127398" y="4968616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Nx128x128x21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32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Simple FCN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825625"/>
            <a:ext cx="4317423" cy="4351338"/>
          </a:xfrm>
        </p:spPr>
        <p:txBody>
          <a:bodyPr/>
          <a:lstStyle/>
          <a:p>
            <a:r>
              <a:rPr kumimoji="1" lang="en-US" altLang="ko-KR" dirty="0" smtClean="0"/>
              <a:t>Takes last convolutional feature map of VGG 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Make prediction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Learn </a:t>
            </a:r>
            <a:r>
              <a:rPr kumimoji="1" lang="en-US" altLang="ko-KR" dirty="0" err="1" smtClean="0"/>
              <a:t>deconv</a:t>
            </a:r>
            <a:r>
              <a:rPr kumimoji="1" lang="en-US" altLang="ko-KR" smtClean="0"/>
              <a:t>. </a:t>
            </a:r>
            <a:r>
              <a:rPr kumimoji="1" lang="en-US" altLang="ko-KR" dirty="0" smtClean="0"/>
              <a:t>to resize</a:t>
            </a:r>
          </a:p>
          <a:p>
            <a:pPr lvl="1"/>
            <a:endParaRPr kumimoji="1" lang="en-US" altLang="ko-KR" dirty="0" smtClean="0"/>
          </a:p>
          <a:p>
            <a:pPr marL="514350" indent="-514350">
              <a:buAutoNum type="arabicParenR"/>
            </a:pPr>
            <a:endParaRPr kumimoji="1" lang="en-US" altLang="ko-KR" dirty="0"/>
          </a:p>
          <a:p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538" y="690425"/>
            <a:ext cx="2676997" cy="42904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06153"/>
            <a:ext cx="9144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67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Workflow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Load training / test data</a:t>
            </a:r>
          </a:p>
          <a:p>
            <a:pPr marL="514350" indent="-514350">
              <a:buAutoNum type="arabicParenR"/>
            </a:pPr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Define placeholders</a:t>
            </a:r>
          </a:p>
          <a:p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7949"/>
            <a:ext cx="9144000" cy="8122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4478"/>
            <a:ext cx="59309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70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Workflow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Connect inputs and networks</a:t>
            </a:r>
          </a:p>
          <a:p>
            <a:pPr marL="514350" indent="-514350">
              <a:buAutoNum type="arabicParenR"/>
            </a:pPr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Define output and metric</a:t>
            </a:r>
          </a:p>
          <a:p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44" y="2314955"/>
            <a:ext cx="6037695" cy="16863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44" y="5022271"/>
            <a:ext cx="8248512" cy="7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8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Workflow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Define loss and optimization operation</a:t>
            </a:r>
          </a:p>
          <a:p>
            <a:pPr lvl="1"/>
            <a:r>
              <a:rPr kumimoji="1" lang="en-US" altLang="ko-KR" dirty="0" smtClean="0"/>
              <a:t>Update only FCN weights (VGG </a:t>
            </a:r>
            <a:r>
              <a:rPr kumimoji="1" lang="en-US" altLang="ko-KR" dirty="0" err="1" smtClean="0"/>
              <a:t>weigts</a:t>
            </a:r>
            <a:r>
              <a:rPr kumimoji="1" lang="en-US" altLang="ko-KR" dirty="0" smtClean="0"/>
              <a:t> are fixed)</a:t>
            </a:r>
          </a:p>
          <a:p>
            <a:pPr marL="514350" indent="-514350">
              <a:buAutoNum type="arabicParenR"/>
            </a:pPr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4" y="2919214"/>
            <a:ext cx="9100112" cy="216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05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Workflow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Define Savers</a:t>
            </a:r>
          </a:p>
          <a:p>
            <a:pPr lvl="1"/>
            <a:r>
              <a:rPr kumimoji="1" lang="en-US" altLang="ko-KR" dirty="0" smtClean="0"/>
              <a:t>One for VGG</a:t>
            </a:r>
          </a:p>
          <a:p>
            <a:pPr lvl="1"/>
            <a:r>
              <a:rPr kumimoji="1" lang="en-US" altLang="ko-KR" dirty="0" smtClean="0"/>
              <a:t>One for entire weights</a:t>
            </a:r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9" y="3373222"/>
            <a:ext cx="7935701" cy="16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5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Tensorflow</a:t>
            </a:r>
            <a:r>
              <a:rPr kumimoji="1" lang="en-US" altLang="ko-KR" dirty="0"/>
              <a:t> Basics</a:t>
            </a:r>
          </a:p>
          <a:p>
            <a:pPr lvl="1"/>
            <a:r>
              <a:rPr kumimoji="1" lang="en-US" altLang="ko-KR" dirty="0"/>
              <a:t>Basic operations</a:t>
            </a:r>
          </a:p>
          <a:p>
            <a:pPr lvl="1"/>
            <a:r>
              <a:rPr kumimoji="1" lang="en-US" altLang="ko-KR" dirty="0" smtClean="0"/>
              <a:t>Layers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Workflow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Tips &amp; Tricks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33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Workflow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Start training</a:t>
            </a:r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1282"/>
            <a:ext cx="9144000" cy="35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01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Workflow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Save weights and reduce learning rate</a:t>
            </a:r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514350" indent="-514350">
              <a:buAutoNum type="arabicParenR"/>
            </a:pP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68" y="2450522"/>
            <a:ext cx="7708104" cy="14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66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Results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Bad..?</a:t>
            </a:r>
            <a:br>
              <a:rPr kumimoji="1" lang="en-US" altLang="ko-KR" dirty="0" smtClean="0"/>
            </a:br>
            <a:r>
              <a:rPr kumimoji="1" lang="en-US" altLang="ko-KR" dirty="0" smtClean="0"/>
              <a:t>let’s </a:t>
            </a:r>
            <a:r>
              <a:rPr kumimoji="1" lang="en-US" altLang="ko-KR" dirty="0"/>
              <a:t>make some improvement, then</a:t>
            </a:r>
            <a:endParaRPr lang="ko-KR" altLang="en-US" dirty="0"/>
          </a:p>
          <a:p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42" y="1690689"/>
            <a:ext cx="1097280" cy="10972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42" y="4092891"/>
            <a:ext cx="1097280" cy="1097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42" y="2891790"/>
            <a:ext cx="1097280" cy="10972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75" y="1690689"/>
            <a:ext cx="1097280" cy="10972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75" y="4076310"/>
            <a:ext cx="1097280" cy="10972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75" y="2891790"/>
            <a:ext cx="1097280" cy="10972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08" y="1690689"/>
            <a:ext cx="1097280" cy="10972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08" y="4069310"/>
            <a:ext cx="1097280" cy="109728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908" y="2877789"/>
            <a:ext cx="1097280" cy="10972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79" y="1690689"/>
            <a:ext cx="1097280" cy="109728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79" y="4054425"/>
            <a:ext cx="1097280" cy="109728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79" y="2872557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9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FCN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The original FCN</a:t>
            </a:r>
          </a:p>
          <a:p>
            <a:pPr lvl="1"/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0073" y="6176963"/>
            <a:ext cx="6248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Lucida Grande" charset="0"/>
              </a:rPr>
              <a:t>Fully Convolutional Networks for Semantic Segmentation</a:t>
            </a:r>
          </a:p>
          <a:p>
            <a:r>
              <a:rPr lang="en-US" altLang="ko-KR" sz="1600" u="sng" dirty="0">
                <a:solidFill>
                  <a:srgbClr val="000000"/>
                </a:solidFill>
                <a:latin typeface="Lucida Grande" charset="0"/>
                <a:hlinkClick r:id="rId2"/>
              </a:rPr>
              <a:t>Jonathan Long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  <a:hlinkClick r:id="rId3"/>
              </a:rPr>
              <a:t>Evan Shelhamer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  <a:hlinkClick r:id="rId4"/>
              </a:rPr>
              <a:t>Trevor Darrell</a:t>
            </a:r>
            <a:endParaRPr lang="en-US" altLang="ko-KR" sz="16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396835"/>
            <a:ext cx="8007906" cy="34096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682836"/>
            <a:ext cx="3350652" cy="141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58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FCN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The original FCN</a:t>
            </a:r>
          </a:p>
          <a:p>
            <a:pPr lvl="1"/>
            <a:r>
              <a:rPr kumimoji="1" lang="en-US" altLang="ko-KR" dirty="0" smtClean="0"/>
              <a:t>Use information on lower-level feature map that comes with more </a:t>
            </a:r>
            <a:r>
              <a:rPr kumimoji="1" lang="en-US" altLang="ko-KR" b="1" dirty="0" smtClean="0"/>
              <a:t>spatial detail</a:t>
            </a:r>
          </a:p>
          <a:p>
            <a:pPr lvl="1"/>
            <a:r>
              <a:rPr kumimoji="1" lang="en-US" altLang="ko-KR" dirty="0" smtClean="0"/>
              <a:t>Concatenate feature maps before </a:t>
            </a:r>
            <a:r>
              <a:rPr kumimoji="1" lang="en-US" altLang="ko-KR" dirty="0" err="1" smtClean="0"/>
              <a:t>deconv</a:t>
            </a:r>
            <a:r>
              <a:rPr kumimoji="1" lang="en-US" altLang="ko-KR" dirty="0" smtClean="0"/>
              <a:t>. Layer</a:t>
            </a:r>
          </a:p>
          <a:p>
            <a:pPr lvl="1"/>
            <a:endParaRPr kumimoji="1" lang="en-US" altLang="ko-KR" dirty="0"/>
          </a:p>
          <a:p>
            <a:pPr lvl="1"/>
            <a:r>
              <a:rPr kumimoji="1" lang="en-US" altLang="ko-KR" dirty="0" smtClean="0"/>
              <a:t>Useful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components</a:t>
            </a:r>
          </a:p>
          <a:p>
            <a:pPr lvl="2"/>
            <a:r>
              <a:rPr lang="en-US" altLang="ko-KR" i="1" dirty="0" err="1" smtClean="0"/>
              <a:t>tf.image.resize_images</a:t>
            </a:r>
            <a:r>
              <a:rPr lang="en-US" altLang="ko-KR" i="1" dirty="0" smtClean="0"/>
              <a:t/>
            </a:r>
            <a:br>
              <a:rPr lang="en-US" altLang="ko-KR" i="1" dirty="0" smtClean="0"/>
            </a:br>
            <a:r>
              <a:rPr lang="en-US" altLang="ko-KR" i="1" dirty="0" smtClean="0"/>
              <a:t>resize feature maps with different size</a:t>
            </a:r>
          </a:p>
          <a:p>
            <a:pPr lvl="2"/>
            <a:r>
              <a:rPr kumimoji="1" lang="en-US" altLang="ko-KR" i="1" dirty="0" err="1"/>
              <a:t>t</a:t>
            </a:r>
            <a:r>
              <a:rPr kumimoji="1" lang="en-US" altLang="ko-KR" i="1" dirty="0" err="1" smtClean="0"/>
              <a:t>f.concat</a:t>
            </a:r>
            <a:endParaRPr kumimoji="1" lang="en-US" altLang="ko-KR" i="1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60073" y="6176963"/>
            <a:ext cx="6248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Lucida Grande" charset="0"/>
              </a:rPr>
              <a:t>Fully Convolutional Networks for Semantic Segmentation</a:t>
            </a:r>
          </a:p>
          <a:p>
            <a:r>
              <a:rPr lang="en-US" altLang="ko-KR" sz="1600" u="sng" dirty="0">
                <a:solidFill>
                  <a:srgbClr val="000000"/>
                </a:solidFill>
                <a:latin typeface="Lucida Grande" charset="0"/>
                <a:hlinkClick r:id="rId2"/>
              </a:rPr>
              <a:t>Jonathan Long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  <a:hlinkClick r:id="rId3"/>
              </a:rPr>
              <a:t>Evan Shelhamer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600" dirty="0">
                <a:solidFill>
                  <a:srgbClr val="000000"/>
                </a:solidFill>
                <a:latin typeface="Lucida Grande" charset="0"/>
                <a:hlinkClick r:id="rId4"/>
              </a:rPr>
              <a:t>Trevor Darrell</a:t>
            </a:r>
            <a:endParaRPr lang="en-US" altLang="ko-KR" sz="16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3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Hypercolumn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Similar to FCN</a:t>
            </a:r>
          </a:p>
          <a:p>
            <a:pPr lvl="1"/>
            <a:r>
              <a:rPr kumimoji="1" lang="en-US" altLang="ko-KR" dirty="0" smtClean="0"/>
              <a:t>Reduce feature dimension using conv. </a:t>
            </a:r>
          </a:p>
          <a:p>
            <a:pPr lvl="1"/>
            <a:r>
              <a:rPr kumimoji="1" lang="en-US" altLang="ko-KR" dirty="0" smtClean="0"/>
              <a:t>Stack more lower-level feature maps</a:t>
            </a:r>
          </a:p>
          <a:p>
            <a:pPr lvl="1"/>
            <a:r>
              <a:rPr kumimoji="1" lang="en-US" altLang="ko-KR" dirty="0" err="1" smtClean="0"/>
              <a:t>Perfrom</a:t>
            </a:r>
            <a:r>
              <a:rPr kumimoji="1" lang="en-US" altLang="ko-KR" dirty="0" smtClean="0"/>
              <a:t> pixel-wise classification using 1x1 conv.</a:t>
            </a:r>
            <a:endParaRPr kumimoji="1"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6" y="3674345"/>
            <a:ext cx="3695700" cy="2387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50" y="3578227"/>
            <a:ext cx="4076700" cy="25400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12974" y="5278582"/>
            <a:ext cx="723899" cy="221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err="1" smtClean="0"/>
              <a:t>softmax</a:t>
            </a:r>
            <a:endParaRPr kumimoji="1"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251488" y="6339608"/>
            <a:ext cx="57816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err="1">
                <a:solidFill>
                  <a:srgbClr val="000000"/>
                </a:solidFill>
                <a:latin typeface="Lucida Grande" charset="0"/>
              </a:rPr>
              <a:t>Hypercolumns</a:t>
            </a:r>
            <a:r>
              <a:rPr lang="en-US" altLang="ko-KR" sz="1200" b="1" dirty="0">
                <a:solidFill>
                  <a:srgbClr val="000000"/>
                </a:solidFill>
                <a:latin typeface="Lucida Grande" charset="0"/>
              </a:rPr>
              <a:t> for Object Segmentation and Fine-grained Localization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Lucida Grande" charset="0"/>
                <a:hlinkClick r:id="rId4"/>
              </a:rPr>
              <a:t>Bharath Hariharan</a:t>
            </a:r>
            <a:r>
              <a:rPr lang="en-US" altLang="ko-KR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200" dirty="0">
                <a:solidFill>
                  <a:srgbClr val="000000"/>
                </a:solidFill>
                <a:latin typeface="Lucida Grande" charset="0"/>
                <a:hlinkClick r:id="rId5"/>
              </a:rPr>
              <a:t>Pablo Arbeláez</a:t>
            </a:r>
            <a:r>
              <a:rPr lang="en-US" altLang="ko-KR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200" dirty="0">
                <a:solidFill>
                  <a:srgbClr val="000000"/>
                </a:solidFill>
                <a:latin typeface="Lucida Grande" charset="0"/>
                <a:hlinkClick r:id="rId6"/>
              </a:rPr>
              <a:t>Ross Girshick</a:t>
            </a:r>
            <a:r>
              <a:rPr lang="en-US" altLang="ko-KR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200" dirty="0">
                <a:solidFill>
                  <a:srgbClr val="000000"/>
                </a:solidFill>
                <a:latin typeface="Lucida Grande" charset="0"/>
                <a:hlinkClick r:id="rId7"/>
              </a:rPr>
              <a:t>Jitendra Malik</a:t>
            </a:r>
            <a:endParaRPr lang="en-US" altLang="ko-KR" sz="12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480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DeconvNet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Build </a:t>
            </a:r>
            <a:r>
              <a:rPr kumimoji="1" lang="en-US" altLang="ko-KR" dirty="0" err="1" smtClean="0"/>
              <a:t>Deconvolution</a:t>
            </a:r>
            <a:r>
              <a:rPr kumimoji="1" lang="en-US" altLang="ko-KR" dirty="0" smtClean="0"/>
              <a:t> network symmetrically to convolution network (VGG)</a:t>
            </a:r>
          </a:p>
          <a:p>
            <a:pPr lvl="1"/>
            <a:r>
              <a:rPr kumimoji="1" lang="en-US" altLang="ko-KR" dirty="0" smtClean="0"/>
              <a:t>Replace </a:t>
            </a:r>
            <a:r>
              <a:rPr kumimoji="1" lang="en-US" altLang="ko-KR" dirty="0" err="1" smtClean="0"/>
              <a:t>unpooling</a:t>
            </a:r>
            <a:r>
              <a:rPr kumimoji="1" lang="en-US" altLang="ko-KR" dirty="0" smtClean="0"/>
              <a:t> with </a:t>
            </a:r>
            <a:r>
              <a:rPr kumimoji="1" lang="en-US" altLang="ko-KR" dirty="0" err="1" smtClean="0"/>
              <a:t>upsampling</a:t>
            </a:r>
            <a:r>
              <a:rPr kumimoji="1" lang="en-US" altLang="ko-KR" dirty="0" smtClean="0"/>
              <a:t> for easy implementation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613564" y="6339608"/>
            <a:ext cx="4419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smtClean="0"/>
              <a:t>Learning </a:t>
            </a:r>
            <a:r>
              <a:rPr lang="en-US" altLang="ko-KR" sz="1200" b="1" dirty="0" err="1"/>
              <a:t>Deconvolution</a:t>
            </a:r>
            <a:r>
              <a:rPr lang="en-US" altLang="ko-KR" sz="1200" b="1" dirty="0"/>
              <a:t> Network for Semantic Segmentation</a:t>
            </a:r>
          </a:p>
          <a:p>
            <a:r>
              <a:rPr lang="en-US" altLang="ko-KR" sz="1200" dirty="0">
                <a:hlinkClick r:id="rId2"/>
              </a:rPr>
              <a:t>Hyeonwoo Noh</a:t>
            </a:r>
            <a:r>
              <a:rPr lang="en-US" altLang="ko-KR" sz="1200" dirty="0"/>
              <a:t>, </a:t>
            </a:r>
            <a:r>
              <a:rPr lang="en-US" altLang="ko-KR" sz="1200" dirty="0">
                <a:hlinkClick r:id="rId3"/>
              </a:rPr>
              <a:t>Seunghoon Hong</a:t>
            </a:r>
            <a:r>
              <a:rPr lang="en-US" altLang="ko-KR" sz="1200" dirty="0"/>
              <a:t>, </a:t>
            </a:r>
            <a:r>
              <a:rPr lang="en-US" altLang="ko-KR" sz="1200" dirty="0">
                <a:hlinkClick r:id="rId4"/>
              </a:rPr>
              <a:t>Bohyung Han</a:t>
            </a:r>
            <a:endParaRPr lang="en-US" altLang="ko-KR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40883"/>
            <a:ext cx="9144000" cy="24421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509" y="5760264"/>
            <a:ext cx="3380509" cy="9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69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U-Net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Similar to </a:t>
            </a:r>
            <a:r>
              <a:rPr kumimoji="1" lang="en-US" altLang="ko-KR" dirty="0" err="1" smtClean="0"/>
              <a:t>DeconvNet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Symmetrically </a:t>
            </a:r>
            <a:r>
              <a:rPr kumimoji="1" lang="en-US" altLang="ko-KR" dirty="0" err="1" smtClean="0"/>
              <a:t>concat</a:t>
            </a:r>
            <a:r>
              <a:rPr kumimoji="1" lang="en-US" altLang="ko-KR" dirty="0" smtClean="0"/>
              <a:t>. Intermediate feature map 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50328" y="6311899"/>
            <a:ext cx="4682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ko-KR" sz="1200" b="1" dirty="0" smtClean="0"/>
              <a:t>U-Net</a:t>
            </a:r>
            <a:r>
              <a:rPr lang="de-DE" altLang="ko-KR" sz="1200" b="1" dirty="0"/>
              <a:t>: </a:t>
            </a:r>
            <a:r>
              <a:rPr lang="de-DE" altLang="ko-KR" sz="1200" b="1" dirty="0" err="1"/>
              <a:t>Convolutional</a:t>
            </a:r>
            <a:r>
              <a:rPr lang="de-DE" altLang="ko-KR" sz="1200" b="1" dirty="0"/>
              <a:t> Networks </a:t>
            </a:r>
            <a:r>
              <a:rPr lang="de-DE" altLang="ko-KR" sz="1200" b="1" dirty="0" err="1"/>
              <a:t>for</a:t>
            </a:r>
            <a:r>
              <a:rPr lang="de-DE" altLang="ko-KR" sz="1200" b="1" dirty="0"/>
              <a:t> Biomedical Image Segmentation</a:t>
            </a:r>
          </a:p>
          <a:p>
            <a:r>
              <a:rPr lang="de-DE" altLang="ko-KR" sz="1200" dirty="0">
                <a:hlinkClick r:id="rId2"/>
              </a:rPr>
              <a:t>Olaf Ronneberger</a:t>
            </a:r>
            <a:r>
              <a:rPr lang="de-DE" altLang="ko-KR" sz="1200" dirty="0"/>
              <a:t>, </a:t>
            </a:r>
            <a:r>
              <a:rPr lang="de-DE" altLang="ko-KR" sz="1200" dirty="0">
                <a:hlinkClick r:id="rId3"/>
              </a:rPr>
              <a:t>Philipp Fischer</a:t>
            </a:r>
            <a:r>
              <a:rPr lang="de-DE" altLang="ko-KR" sz="1200" dirty="0"/>
              <a:t>, </a:t>
            </a:r>
            <a:r>
              <a:rPr lang="de-DE" altLang="ko-KR" sz="1200" dirty="0">
                <a:hlinkClick r:id="rId4"/>
              </a:rPr>
              <a:t>Thomas Brox</a:t>
            </a:r>
            <a:endParaRPr lang="de-DE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418" y="2918276"/>
            <a:ext cx="8271164" cy="31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Feature Pyramid Network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Gradually aggregate multi-scale feature map</a:t>
            </a:r>
          </a:p>
          <a:p>
            <a:r>
              <a:rPr kumimoji="1" lang="en-US" altLang="ko-KR" dirty="0" smtClean="0"/>
              <a:t>Similar to U-net but not symmetric  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2511"/>
          <a:stretch/>
        </p:blipFill>
        <p:spPr>
          <a:xfrm>
            <a:off x="4572000" y="2820553"/>
            <a:ext cx="4005019" cy="322810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6311899"/>
            <a:ext cx="5250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1200" b="1" dirty="0">
                <a:solidFill>
                  <a:srgbClr val="000000"/>
                </a:solidFill>
                <a:latin typeface="Lucida Grande" charset="0"/>
              </a:rPr>
              <a:t>Learning </a:t>
            </a:r>
            <a:r>
              <a:rPr lang="pt-BR" altLang="ko-KR" sz="1200" b="1" dirty="0" err="1">
                <a:solidFill>
                  <a:srgbClr val="000000"/>
                </a:solidFill>
                <a:latin typeface="Lucida Grande" charset="0"/>
              </a:rPr>
              <a:t>to</a:t>
            </a:r>
            <a:r>
              <a:rPr lang="pt-BR" altLang="ko-KR" sz="1200" b="1" dirty="0">
                <a:solidFill>
                  <a:srgbClr val="000000"/>
                </a:solidFill>
                <a:latin typeface="Lucida Grande" charset="0"/>
              </a:rPr>
              <a:t> Refine </a:t>
            </a:r>
            <a:r>
              <a:rPr lang="pt-BR" altLang="ko-KR" sz="1200" b="1" dirty="0" err="1">
                <a:solidFill>
                  <a:srgbClr val="000000"/>
                </a:solidFill>
                <a:latin typeface="Lucida Grande" charset="0"/>
              </a:rPr>
              <a:t>Object</a:t>
            </a:r>
            <a:r>
              <a:rPr lang="pt-BR" altLang="ko-KR" sz="1200" b="1" dirty="0">
                <a:solidFill>
                  <a:srgbClr val="000000"/>
                </a:solidFill>
                <a:latin typeface="Lucida Grande" charset="0"/>
              </a:rPr>
              <a:t> </a:t>
            </a:r>
            <a:r>
              <a:rPr lang="pt-BR" altLang="ko-KR" sz="1200" b="1" dirty="0" err="1">
                <a:solidFill>
                  <a:srgbClr val="000000"/>
                </a:solidFill>
                <a:latin typeface="Lucida Grande" charset="0"/>
              </a:rPr>
              <a:t>Segments</a:t>
            </a:r>
            <a:endParaRPr lang="pt-BR" altLang="ko-KR" sz="1200" b="1" dirty="0">
              <a:solidFill>
                <a:srgbClr val="000000"/>
              </a:solidFill>
              <a:latin typeface="Lucida Grande" charset="0"/>
            </a:endParaRPr>
          </a:p>
          <a:p>
            <a:r>
              <a:rPr lang="pt-BR" altLang="ko-KR" sz="1200" dirty="0">
                <a:solidFill>
                  <a:srgbClr val="000000"/>
                </a:solidFill>
                <a:latin typeface="Lucida Grande" charset="0"/>
                <a:hlinkClick r:id="rId3"/>
              </a:rPr>
              <a:t>Pedro O. Pinheiro</a:t>
            </a:r>
            <a:r>
              <a:rPr lang="pt-BR" altLang="ko-KR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pt-BR" altLang="ko-KR" sz="1200" dirty="0">
                <a:solidFill>
                  <a:srgbClr val="000000"/>
                </a:solidFill>
                <a:latin typeface="Lucida Grande" charset="0"/>
                <a:hlinkClick r:id="rId4"/>
              </a:rPr>
              <a:t>Tsung-Yi Lin</a:t>
            </a:r>
            <a:r>
              <a:rPr lang="pt-BR" altLang="ko-KR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pt-BR" altLang="ko-KR" sz="1200" dirty="0">
                <a:solidFill>
                  <a:srgbClr val="000000"/>
                </a:solidFill>
                <a:latin typeface="Lucida Grande" charset="0"/>
                <a:hlinkClick r:id="rId5"/>
              </a:rPr>
              <a:t>Ronan Collobert</a:t>
            </a:r>
            <a:r>
              <a:rPr lang="pt-BR" altLang="ko-KR" sz="12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pt-BR" altLang="ko-KR" sz="1200" dirty="0">
                <a:solidFill>
                  <a:srgbClr val="000000"/>
                </a:solidFill>
                <a:latin typeface="Lucida Grande" charset="0"/>
                <a:hlinkClick r:id="rId6"/>
              </a:rPr>
              <a:t>Piotr Dollàr</a:t>
            </a:r>
            <a:endParaRPr lang="pt-BR" altLang="ko-KR" sz="12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3001961"/>
            <a:ext cx="3098800" cy="31623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29199" y="6176963"/>
            <a:ext cx="36863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Lucida Grande" charset="0"/>
              </a:rPr>
              <a:t>Feature Pyramid Networks for Object Detection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4"/>
              </a:rPr>
              <a:t>Tsung-Yi Lin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6"/>
              </a:rPr>
              <a:t>Piotr Dollár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8"/>
              </a:rPr>
              <a:t>Ross Girshick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9"/>
              </a:rPr>
              <a:t>Kaiming He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10"/>
              </a:rPr>
              <a:t>Bharath Hariharan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11"/>
              </a:rPr>
              <a:t>Serge Belongie</a:t>
            </a:r>
            <a:endParaRPr lang="en-US" altLang="ko-KR" sz="11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16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Global convolutional Network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488127"/>
            <a:ext cx="7886700" cy="4351338"/>
          </a:xfrm>
        </p:spPr>
        <p:txBody>
          <a:bodyPr/>
          <a:lstStyle/>
          <a:p>
            <a:r>
              <a:rPr kumimoji="1" lang="en-US" altLang="ko-KR" dirty="0" smtClean="0"/>
              <a:t>To make more complex to have large receptive field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75" y="2052287"/>
            <a:ext cx="7512050" cy="414877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19746" y="6353446"/>
            <a:ext cx="67333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000000"/>
                </a:solidFill>
                <a:latin typeface="Lucida Grande" charset="0"/>
              </a:rPr>
              <a:t>Large Kernel Matters -- Improve Semantic Segmentation by Global Convolutional Network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3"/>
              </a:rPr>
              <a:t>Chao Peng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4"/>
              </a:rPr>
              <a:t>Xiangyu Zhang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5"/>
              </a:rPr>
              <a:t>Gang Yu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6"/>
              </a:rPr>
              <a:t>Guiming Luo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7"/>
              </a:rPr>
              <a:t>Jian Sun</a:t>
            </a:r>
            <a:endParaRPr lang="en-US" altLang="ko-KR" sz="11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1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Contents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b="1" dirty="0" smtClean="0"/>
              <a:t>Semantic Segmentation</a:t>
            </a:r>
          </a:p>
          <a:p>
            <a:pPr lvl="1"/>
            <a:r>
              <a:rPr kumimoji="1" lang="en-US" altLang="ko-KR" dirty="0" smtClean="0"/>
              <a:t>Framework</a:t>
            </a:r>
          </a:p>
          <a:p>
            <a:pPr lvl="1"/>
            <a:r>
              <a:rPr kumimoji="1" lang="en-US" altLang="ko-KR" dirty="0" smtClean="0"/>
              <a:t>Network design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r>
              <a:rPr kumimoji="1" lang="en-US" altLang="ko-KR" dirty="0" smtClean="0"/>
              <a:t>Try different networks</a:t>
            </a:r>
          </a:p>
          <a:p>
            <a:pPr lvl="1"/>
            <a:r>
              <a:rPr kumimoji="1" lang="en-US" altLang="ko-KR" dirty="0" smtClean="0"/>
              <a:t>FCN</a:t>
            </a:r>
          </a:p>
          <a:p>
            <a:pPr lvl="1"/>
            <a:r>
              <a:rPr kumimoji="1" lang="en-US" altLang="ko-KR" dirty="0" err="1" smtClean="0"/>
              <a:t>Hypercolumn</a:t>
            </a:r>
            <a:endParaRPr kumimoji="1" lang="en-US" altLang="ko-KR" dirty="0" smtClean="0"/>
          </a:p>
          <a:p>
            <a:pPr lvl="1"/>
            <a:r>
              <a:rPr kumimoji="1" lang="en-US" altLang="ko-KR" dirty="0" err="1" smtClean="0"/>
              <a:t>DeconvNet</a:t>
            </a:r>
            <a:endParaRPr kumimoji="1" lang="en-US" altLang="ko-KR" dirty="0" smtClean="0"/>
          </a:p>
          <a:p>
            <a:pPr lvl="1"/>
            <a:r>
              <a:rPr kumimoji="1" lang="en-US" altLang="ko-KR" dirty="0" err="1" smtClean="0"/>
              <a:t>Unet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4419600" y="1960561"/>
            <a:ext cx="3943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 smtClean="0">
                <a:solidFill>
                  <a:schemeClr val="bg1"/>
                </a:solidFill>
              </a:rPr>
              <a:t>Basics</a:t>
            </a:r>
          </a:p>
          <a:p>
            <a:pPr lvl="1"/>
            <a:r>
              <a:rPr kumimoji="1" lang="en-US" altLang="ko-KR" dirty="0" smtClean="0">
                <a:solidFill>
                  <a:schemeClr val="bg1"/>
                </a:solidFill>
              </a:rPr>
              <a:t>Basic operations</a:t>
            </a:r>
          </a:p>
          <a:p>
            <a:pPr lvl="1"/>
            <a:r>
              <a:rPr kumimoji="1" lang="en-US" altLang="ko-KR" dirty="0" smtClean="0">
                <a:solidFill>
                  <a:schemeClr val="bg1"/>
                </a:solidFill>
              </a:rPr>
              <a:t>Workflow</a:t>
            </a:r>
          </a:p>
          <a:p>
            <a:pPr lvl="1"/>
            <a:r>
              <a:rPr kumimoji="1" lang="en-US" altLang="ko-KR" dirty="0" smtClean="0">
                <a:solidFill>
                  <a:schemeClr val="bg1"/>
                </a:solidFill>
              </a:rPr>
              <a:t>Layers</a:t>
            </a:r>
          </a:p>
          <a:p>
            <a:pPr lvl="1"/>
            <a:endParaRPr kumimoji="1" lang="en-US" altLang="ko-KR" dirty="0" smtClean="0"/>
          </a:p>
          <a:p>
            <a:r>
              <a:rPr kumimoji="1" lang="en-US" altLang="ko-KR" dirty="0" smtClean="0">
                <a:solidFill>
                  <a:schemeClr val="bg1"/>
                </a:solidFill>
              </a:rPr>
              <a:t>Semantic Segmentation</a:t>
            </a:r>
          </a:p>
          <a:p>
            <a:pPr lvl="1"/>
            <a:r>
              <a:rPr kumimoji="1" lang="en-US" altLang="ko-KR" dirty="0" err="1" smtClean="0"/>
              <a:t>DeepLab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Feature </a:t>
            </a:r>
            <a:r>
              <a:rPr kumimoji="1" lang="en-US" altLang="ko-KR" dirty="0" smtClean="0"/>
              <a:t>Pyramid </a:t>
            </a:r>
            <a:r>
              <a:rPr kumimoji="1" lang="en-US" altLang="ko-KR" dirty="0" smtClean="0"/>
              <a:t>Nets</a:t>
            </a:r>
          </a:p>
          <a:p>
            <a:pPr lvl="1"/>
            <a:r>
              <a:rPr kumimoji="1" lang="en-US" altLang="ko-KR" dirty="0" smtClean="0"/>
              <a:t>Sharp Mask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Global </a:t>
            </a:r>
            <a:r>
              <a:rPr kumimoji="1" lang="en-US" altLang="ko-KR" dirty="0" smtClean="0"/>
              <a:t>Convolution Nets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500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DeepLab</a:t>
            </a:r>
            <a:r>
              <a:rPr kumimoji="1" lang="en-US" altLang="ko-KR" dirty="0" smtClean="0"/>
              <a:t> (or dilated networks)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Directly Alter Base network structure </a:t>
            </a:r>
          </a:p>
          <a:p>
            <a:pPr lvl="1"/>
            <a:r>
              <a:rPr kumimoji="1" lang="en-US" altLang="ko-KR" dirty="0" smtClean="0"/>
              <a:t>generate dense (pixel-wise) output not single classification</a:t>
            </a:r>
          </a:p>
          <a:p>
            <a:pPr lvl="1"/>
            <a:r>
              <a:rPr kumimoji="1" lang="en-US" altLang="ko-KR" dirty="0" smtClean="0"/>
              <a:t>use weight pre-trained on </a:t>
            </a:r>
            <a:r>
              <a:rPr kumimoji="1" lang="en-US" altLang="ko-KR" dirty="0" err="1" smtClean="0"/>
              <a:t>ImageNet</a:t>
            </a:r>
            <a:r>
              <a:rPr kumimoji="1" lang="en-US" altLang="ko-KR" dirty="0" smtClean="0"/>
              <a:t> 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 smtClean="0"/>
              <a:t>Key component: </a:t>
            </a:r>
            <a:r>
              <a:rPr kumimoji="1" lang="en-US" altLang="ko-KR" dirty="0" err="1" smtClean="0"/>
              <a:t>atrous</a:t>
            </a:r>
            <a:r>
              <a:rPr kumimoji="1" lang="en-US" altLang="ko-KR" dirty="0" smtClean="0"/>
              <a:t> (dilated) convolution</a:t>
            </a:r>
          </a:p>
          <a:p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15636" y="6082785"/>
            <a:ext cx="87283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Multi-Scale </a:t>
            </a:r>
            <a:r>
              <a:rPr lang="en-US" altLang="ko-KR" sz="1100" b="1" dirty="0"/>
              <a:t>Context Aggregation by Dilated Convolutions</a:t>
            </a:r>
          </a:p>
          <a:p>
            <a:r>
              <a:rPr lang="en-US" altLang="ko-KR" sz="1100" dirty="0">
                <a:hlinkClick r:id="rId2"/>
              </a:rPr>
              <a:t>Fisher Yu</a:t>
            </a:r>
            <a:r>
              <a:rPr lang="en-US" altLang="ko-KR" sz="1100" dirty="0"/>
              <a:t>, </a:t>
            </a:r>
            <a:r>
              <a:rPr lang="en-US" altLang="ko-KR" sz="1100" dirty="0">
                <a:hlinkClick r:id="rId3"/>
              </a:rPr>
              <a:t>Vladlen </a:t>
            </a:r>
            <a:r>
              <a:rPr lang="en-US" altLang="ko-KR" sz="1100" dirty="0" smtClean="0">
                <a:hlinkClick r:id="rId3"/>
              </a:rPr>
              <a:t>Koltun</a:t>
            </a:r>
            <a:endParaRPr lang="en-US" altLang="ko-KR" sz="1100" b="1" dirty="0" smtClean="0">
              <a:solidFill>
                <a:srgbClr val="000000"/>
              </a:solidFill>
              <a:latin typeface="Lucida Grande" charset="0"/>
            </a:endParaRPr>
          </a:p>
          <a:p>
            <a:r>
              <a:rPr lang="en-US" altLang="ko-KR" sz="1100" b="1" dirty="0" err="1" smtClean="0">
                <a:solidFill>
                  <a:srgbClr val="000000"/>
                </a:solidFill>
                <a:latin typeface="Lucida Grande" charset="0"/>
              </a:rPr>
              <a:t>DeepLab</a:t>
            </a:r>
            <a:r>
              <a:rPr lang="en-US" altLang="ko-KR" sz="1100" b="1" dirty="0">
                <a:solidFill>
                  <a:srgbClr val="000000"/>
                </a:solidFill>
                <a:latin typeface="Lucida Grande" charset="0"/>
              </a:rPr>
              <a:t>: Semantic Image Segmentation with Deep Convolutional Nets, </a:t>
            </a:r>
            <a:r>
              <a:rPr lang="en-US" altLang="ko-KR" sz="1100" b="1" dirty="0" err="1">
                <a:solidFill>
                  <a:srgbClr val="000000"/>
                </a:solidFill>
                <a:latin typeface="Lucida Grande" charset="0"/>
              </a:rPr>
              <a:t>Atrous</a:t>
            </a:r>
            <a:r>
              <a:rPr lang="en-US" altLang="ko-KR" sz="1100" b="1" dirty="0">
                <a:solidFill>
                  <a:srgbClr val="000000"/>
                </a:solidFill>
                <a:latin typeface="Lucida Grande" charset="0"/>
              </a:rPr>
              <a:t> Convolution, and Fully Connected CRFs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4"/>
              </a:rPr>
              <a:t>Liang-Chieh Chen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5"/>
              </a:rPr>
              <a:t>George Papandreou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6"/>
              </a:rPr>
              <a:t>Iasonas Kokkinos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7"/>
              </a:rPr>
              <a:t>Kevin Murphy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8"/>
              </a:rPr>
              <a:t>Alan L. Yuille</a:t>
            </a:r>
            <a:endParaRPr lang="en-US" altLang="ko-KR" sz="11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/>
          <a:srcRect l="3752" t="27307" r="2346" b="35879"/>
          <a:stretch/>
        </p:blipFill>
        <p:spPr>
          <a:xfrm>
            <a:off x="893619" y="4314009"/>
            <a:ext cx="6934200" cy="139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34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DeepLab</a:t>
            </a:r>
            <a:r>
              <a:rPr kumimoji="1" lang="en-US" altLang="ko-KR" dirty="0" smtClean="0"/>
              <a:t> (</a:t>
            </a:r>
            <a:r>
              <a:rPr kumimoji="1" lang="en-US" altLang="ko-KR" smtClean="0"/>
              <a:t>or dilated networks)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Key component: </a:t>
            </a:r>
            <a:r>
              <a:rPr kumimoji="1" lang="en-US" altLang="ko-KR" dirty="0" err="1" smtClean="0"/>
              <a:t>atrous</a:t>
            </a:r>
            <a:r>
              <a:rPr kumimoji="1" lang="en-US" altLang="ko-KR" dirty="0" smtClean="0"/>
              <a:t> (dilated) convolution</a:t>
            </a:r>
          </a:p>
          <a:p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15636" y="6082785"/>
            <a:ext cx="87283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Multi-Scale </a:t>
            </a:r>
            <a:r>
              <a:rPr lang="en-US" altLang="ko-KR" sz="1100" b="1" dirty="0"/>
              <a:t>Context Aggregation by Dilated Convolutions</a:t>
            </a:r>
          </a:p>
          <a:p>
            <a:r>
              <a:rPr lang="en-US" altLang="ko-KR" sz="1100" dirty="0">
                <a:hlinkClick r:id="rId2"/>
              </a:rPr>
              <a:t>Fisher Yu</a:t>
            </a:r>
            <a:r>
              <a:rPr lang="en-US" altLang="ko-KR" sz="1100" dirty="0"/>
              <a:t>, </a:t>
            </a:r>
            <a:r>
              <a:rPr lang="en-US" altLang="ko-KR" sz="1100" dirty="0">
                <a:hlinkClick r:id="rId3"/>
              </a:rPr>
              <a:t>Vladlen </a:t>
            </a:r>
            <a:r>
              <a:rPr lang="en-US" altLang="ko-KR" sz="1100" dirty="0" smtClean="0">
                <a:hlinkClick r:id="rId3"/>
              </a:rPr>
              <a:t>Koltun</a:t>
            </a:r>
            <a:endParaRPr lang="en-US" altLang="ko-KR" sz="1100" b="1" dirty="0" smtClean="0">
              <a:solidFill>
                <a:srgbClr val="000000"/>
              </a:solidFill>
              <a:latin typeface="Lucida Grande" charset="0"/>
            </a:endParaRPr>
          </a:p>
          <a:p>
            <a:r>
              <a:rPr lang="en-US" altLang="ko-KR" sz="1100" b="1" dirty="0" err="1" smtClean="0">
                <a:solidFill>
                  <a:srgbClr val="000000"/>
                </a:solidFill>
                <a:latin typeface="Lucida Grande" charset="0"/>
              </a:rPr>
              <a:t>DeepLab</a:t>
            </a:r>
            <a:r>
              <a:rPr lang="en-US" altLang="ko-KR" sz="1100" b="1" dirty="0">
                <a:solidFill>
                  <a:srgbClr val="000000"/>
                </a:solidFill>
                <a:latin typeface="Lucida Grande" charset="0"/>
              </a:rPr>
              <a:t>: Semantic Image Segmentation with Deep Convolutional Nets, </a:t>
            </a:r>
            <a:r>
              <a:rPr lang="en-US" altLang="ko-KR" sz="1100" b="1" dirty="0" err="1">
                <a:solidFill>
                  <a:srgbClr val="000000"/>
                </a:solidFill>
                <a:latin typeface="Lucida Grande" charset="0"/>
              </a:rPr>
              <a:t>Atrous</a:t>
            </a:r>
            <a:r>
              <a:rPr lang="en-US" altLang="ko-KR" sz="1100" b="1" dirty="0">
                <a:solidFill>
                  <a:srgbClr val="000000"/>
                </a:solidFill>
                <a:latin typeface="Lucida Grande" charset="0"/>
              </a:rPr>
              <a:t> Convolution, and Fully Connected CRFs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4"/>
              </a:rPr>
              <a:t>Liang-Chieh Chen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5"/>
              </a:rPr>
              <a:t>George Papandreou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6"/>
              </a:rPr>
              <a:t>Iasonas Kokkinos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7"/>
              </a:rPr>
              <a:t>Kevin Murphy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8"/>
              </a:rPr>
              <a:t>Alan L. Yuille</a:t>
            </a:r>
            <a:endParaRPr lang="en-US" altLang="ko-KR" sz="11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385683"/>
            <a:ext cx="9144000" cy="345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9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DeepLab</a:t>
            </a:r>
            <a:r>
              <a:rPr kumimoji="1" lang="en-US" altLang="ko-KR" dirty="0" smtClean="0"/>
              <a:t> (</a:t>
            </a:r>
            <a:r>
              <a:rPr kumimoji="1" lang="en-US" altLang="ko-KR" smtClean="0"/>
              <a:t>or dilated networks)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Implementation</a:t>
            </a:r>
          </a:p>
          <a:p>
            <a:pPr lvl="1"/>
            <a:r>
              <a:rPr kumimoji="1" lang="en-US" altLang="ko-KR" dirty="0" smtClean="0"/>
              <a:t>Replace VGG’s Convolutional layer with </a:t>
            </a:r>
            <a:r>
              <a:rPr kumimoji="1" lang="en-US" altLang="ko-KR" dirty="0" err="1" smtClean="0"/>
              <a:t>Atrous</a:t>
            </a:r>
            <a:r>
              <a:rPr kumimoji="1" lang="en-US" altLang="ko-KR" dirty="0" smtClean="0"/>
              <a:t> convolutional layer with appropriate dilation rate</a:t>
            </a:r>
          </a:p>
          <a:p>
            <a:pPr lvl="2"/>
            <a:r>
              <a:rPr kumimoji="1" lang="en-US" altLang="ko-KR" dirty="0"/>
              <a:t>Can be implemented easily similar to conventional </a:t>
            </a:r>
            <a:r>
              <a:rPr kumimoji="1" lang="en-US" altLang="ko-KR" dirty="0" err="1"/>
              <a:t>Conv</a:t>
            </a:r>
            <a:r>
              <a:rPr kumimoji="1" lang="en-US" altLang="ko-KR" dirty="0"/>
              <a:t> layer</a:t>
            </a:r>
          </a:p>
          <a:p>
            <a:pPr lvl="2"/>
            <a:r>
              <a:rPr lang="en-US" altLang="ko-KR" i="1" dirty="0"/>
              <a:t>tf.nn.atrous_conv2d</a:t>
            </a:r>
          </a:p>
          <a:p>
            <a:pPr lvl="1"/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Remove pooling when conv. layer is dilated </a:t>
            </a:r>
          </a:p>
          <a:p>
            <a:pPr lvl="2"/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If final output is smaller than the original size, </a:t>
            </a:r>
            <a:r>
              <a:rPr kumimoji="1" lang="en-US" altLang="ko-KR" dirty="0" err="1" smtClean="0"/>
              <a:t>bilinearly</a:t>
            </a:r>
            <a:r>
              <a:rPr kumimoji="1" lang="en-US" altLang="ko-KR" dirty="0" smtClean="0"/>
              <a:t> </a:t>
            </a:r>
            <a:r>
              <a:rPr kumimoji="1" lang="en-US" altLang="ko-KR" dirty="0" err="1" smtClean="0"/>
              <a:t>upsample</a:t>
            </a:r>
            <a:r>
              <a:rPr kumimoji="1" lang="en-US" altLang="ko-KR" dirty="0" smtClean="0"/>
              <a:t> it</a:t>
            </a:r>
          </a:p>
          <a:p>
            <a:pPr lvl="2"/>
            <a:r>
              <a:rPr lang="en-US" altLang="ko-KR" i="1" dirty="0" err="1" smtClean="0"/>
              <a:t>tf.image.resize_images</a:t>
            </a:r>
            <a:endParaRPr kumimoji="1" lang="en-US" altLang="ko-KR" i="1" dirty="0" smtClean="0"/>
          </a:p>
          <a:p>
            <a:pPr lvl="1"/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15636" y="6082785"/>
            <a:ext cx="87283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smtClean="0"/>
              <a:t>Multi-Scale </a:t>
            </a:r>
            <a:r>
              <a:rPr lang="en-US" altLang="ko-KR" sz="1100" b="1" dirty="0"/>
              <a:t>Context Aggregation by Dilated Convolutions</a:t>
            </a:r>
          </a:p>
          <a:p>
            <a:r>
              <a:rPr lang="en-US" altLang="ko-KR" sz="1100" dirty="0">
                <a:hlinkClick r:id="rId2"/>
              </a:rPr>
              <a:t>Fisher Yu</a:t>
            </a:r>
            <a:r>
              <a:rPr lang="en-US" altLang="ko-KR" sz="1100" dirty="0"/>
              <a:t>, </a:t>
            </a:r>
            <a:r>
              <a:rPr lang="en-US" altLang="ko-KR" sz="1100" dirty="0">
                <a:hlinkClick r:id="rId3"/>
              </a:rPr>
              <a:t>Vladlen </a:t>
            </a:r>
            <a:r>
              <a:rPr lang="en-US" altLang="ko-KR" sz="1100" dirty="0" smtClean="0">
                <a:hlinkClick r:id="rId3"/>
              </a:rPr>
              <a:t>Koltun</a:t>
            </a:r>
            <a:endParaRPr lang="en-US" altLang="ko-KR" sz="1100" b="1" dirty="0" smtClean="0">
              <a:solidFill>
                <a:srgbClr val="000000"/>
              </a:solidFill>
              <a:latin typeface="Lucida Grande" charset="0"/>
            </a:endParaRPr>
          </a:p>
          <a:p>
            <a:r>
              <a:rPr lang="en-US" altLang="ko-KR" sz="1100" b="1" dirty="0" err="1" smtClean="0">
                <a:solidFill>
                  <a:srgbClr val="000000"/>
                </a:solidFill>
                <a:latin typeface="Lucida Grande" charset="0"/>
              </a:rPr>
              <a:t>DeepLab</a:t>
            </a:r>
            <a:r>
              <a:rPr lang="en-US" altLang="ko-KR" sz="1100" b="1" dirty="0">
                <a:solidFill>
                  <a:srgbClr val="000000"/>
                </a:solidFill>
                <a:latin typeface="Lucida Grande" charset="0"/>
              </a:rPr>
              <a:t>: Semantic Image Segmentation with Deep Convolutional Nets, </a:t>
            </a:r>
            <a:r>
              <a:rPr lang="en-US" altLang="ko-KR" sz="1100" b="1" dirty="0" err="1">
                <a:solidFill>
                  <a:srgbClr val="000000"/>
                </a:solidFill>
                <a:latin typeface="Lucida Grande" charset="0"/>
              </a:rPr>
              <a:t>Atrous</a:t>
            </a:r>
            <a:r>
              <a:rPr lang="en-US" altLang="ko-KR" sz="1100" b="1" dirty="0">
                <a:solidFill>
                  <a:srgbClr val="000000"/>
                </a:solidFill>
                <a:latin typeface="Lucida Grande" charset="0"/>
              </a:rPr>
              <a:t> Convolution, and Fully Connected CRFs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4"/>
              </a:rPr>
              <a:t>Liang-Chieh Chen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5"/>
              </a:rPr>
              <a:t>George Papandreou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6"/>
              </a:rPr>
              <a:t>Iasonas Kokkinos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7"/>
              </a:rPr>
              <a:t>Kevin Murphy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</a:rPr>
              <a:t>, </a:t>
            </a:r>
            <a:r>
              <a:rPr lang="en-US" altLang="ko-KR" sz="1100" dirty="0">
                <a:solidFill>
                  <a:srgbClr val="000000"/>
                </a:solidFill>
                <a:latin typeface="Lucida Grande" charset="0"/>
                <a:hlinkClick r:id="rId8"/>
              </a:rPr>
              <a:t>Alan L. Yuille</a:t>
            </a:r>
            <a:endParaRPr lang="en-US" altLang="ko-KR" sz="1100" b="0" i="0" dirty="0">
              <a:solidFill>
                <a:srgbClr val="000000"/>
              </a:solidFill>
              <a:effectLst/>
              <a:latin typeface="Lucida Gran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603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Tips &amp; Tricks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Learning rate</a:t>
            </a:r>
          </a:p>
          <a:p>
            <a:r>
              <a:rPr kumimoji="1" lang="en-US" altLang="ko-KR" dirty="0" smtClean="0"/>
              <a:t>Batch size</a:t>
            </a:r>
          </a:p>
          <a:p>
            <a:r>
              <a:rPr kumimoji="1" lang="en-US" altLang="ko-KR" dirty="0" err="1" smtClean="0"/>
              <a:t>Overfitting</a:t>
            </a:r>
            <a:endParaRPr kumimoji="1" lang="en-US" altLang="ko-KR" dirty="0" smtClean="0"/>
          </a:p>
          <a:p>
            <a:r>
              <a:rPr kumimoji="1" lang="en-US" altLang="ko-KR" dirty="0" smtClean="0"/>
              <a:t>Regularization</a:t>
            </a:r>
          </a:p>
          <a:p>
            <a:r>
              <a:rPr kumimoji="1" lang="en-US" altLang="ko-KR" dirty="0" smtClean="0"/>
              <a:t>Data augmentation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6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Learning Rate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53203"/>
          <a:stretch/>
        </p:blipFill>
        <p:spPr>
          <a:xfrm>
            <a:off x="628650" y="1869972"/>
            <a:ext cx="5280914" cy="4626861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671704" y="1925825"/>
            <a:ext cx="3347605" cy="4351338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First try default</a:t>
            </a:r>
          </a:p>
          <a:p>
            <a:endParaRPr kumimoji="1" lang="en-US" altLang="ko-KR" dirty="0"/>
          </a:p>
          <a:p>
            <a:r>
              <a:rPr kumimoji="1" lang="en-US" altLang="ko-KR" dirty="0" smtClean="0"/>
              <a:t>Reduce if </a:t>
            </a:r>
            <a:br>
              <a:rPr kumimoji="1" lang="en-US" altLang="ko-KR" dirty="0" smtClean="0"/>
            </a:br>
            <a:r>
              <a:rPr kumimoji="1" lang="en-US" altLang="ko-KR" dirty="0" smtClean="0"/>
              <a:t>validation not getting better</a:t>
            </a: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62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Batch size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6" b="14258"/>
          <a:stretch/>
        </p:blipFill>
        <p:spPr>
          <a:xfrm>
            <a:off x="209550" y="1842426"/>
            <a:ext cx="8724900" cy="45722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45018" y="827852"/>
            <a:ext cx="48284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kumimoji="1" lang="en-US" altLang="ko-KR" sz="2000" dirty="0" smtClean="0"/>
              <a:t>+ Batch Normalization as Regularization </a:t>
            </a:r>
          </a:p>
        </p:txBody>
      </p:sp>
    </p:spTree>
    <p:extLst>
      <p:ext uri="{BB962C8B-B14F-4D97-AF65-F5344CB8AC3E}">
        <p14:creationId xmlns:p14="http://schemas.microsoft.com/office/powerpoint/2010/main" val="396811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1690689"/>
            <a:ext cx="5348081" cy="4325503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812847" y="2047011"/>
            <a:ext cx="2929371" cy="3162298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Keep track </a:t>
            </a:r>
            <a:br>
              <a:rPr kumimoji="1" lang="en-US" altLang="ko-KR" dirty="0" smtClean="0"/>
            </a:br>
            <a:r>
              <a:rPr kumimoji="1" lang="en-US" altLang="ko-KR" dirty="0" smtClean="0"/>
              <a:t>validation error</a:t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87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Regularization</a:t>
            </a:r>
            <a:endParaRPr lang="ko-KR" altLang="en-US" dirty="0"/>
          </a:p>
        </p:txBody>
      </p:sp>
      <p:sp>
        <p:nvSpPr>
          <p:cNvPr id="9" name="TextBox 3"/>
          <p:cNvSpPr txBox="1"/>
          <p:nvPr/>
        </p:nvSpPr>
        <p:spPr>
          <a:xfrm>
            <a:off x="2480205" y="6599042"/>
            <a:ext cx="6663795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http://cs231n.stanford.edu/slides/2017/cs231n_2017_lecture6.pdf </a:t>
            </a:r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628650" y="1149531"/>
            <a:ext cx="7886700" cy="5044849"/>
          </a:xfrm>
        </p:spPr>
        <p:txBody>
          <a:bodyPr/>
          <a:lstStyle/>
          <a:p>
            <a:endParaRPr kumimoji="1" lang="en-US" altLang="ko-KR" dirty="0" smtClean="0"/>
          </a:p>
          <a:p>
            <a:r>
              <a:rPr kumimoji="1" lang="en-US" altLang="ko-KR" dirty="0" smtClean="0"/>
              <a:t>Weight decay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 smtClean="0"/>
              <a:t>Dropout</a:t>
            </a:r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7" name="그림 6"/>
          <p:cNvPicPr/>
          <p:nvPr/>
        </p:nvPicPr>
        <p:blipFill>
          <a:blip r:embed="rId3"/>
          <a:srcRect t="61190"/>
          <a:stretch/>
        </p:blipFill>
        <p:spPr>
          <a:xfrm>
            <a:off x="893" y="2061967"/>
            <a:ext cx="9143107" cy="1002512"/>
          </a:xfrm>
          <a:prstGeom prst="rect">
            <a:avLst/>
          </a:prstGeom>
          <a:ln>
            <a:noFill/>
          </a:ln>
        </p:spPr>
      </p:pic>
      <p:sp>
        <p:nvSpPr>
          <p:cNvPr id="8" name="CustomShape 4"/>
          <p:cNvSpPr/>
          <p:nvPr/>
        </p:nvSpPr>
        <p:spPr>
          <a:xfrm>
            <a:off x="7719389" y="2078131"/>
            <a:ext cx="970184" cy="970184"/>
          </a:xfrm>
          <a:prstGeom prst="ellipse">
            <a:avLst/>
          </a:prstGeom>
          <a:noFill/>
          <a:ln w="1260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그림 9"/>
          <p:cNvPicPr/>
          <p:nvPr/>
        </p:nvPicPr>
        <p:blipFill>
          <a:blip r:embed="rId4"/>
          <a:stretch/>
        </p:blipFill>
        <p:spPr>
          <a:xfrm>
            <a:off x="2274597" y="3659118"/>
            <a:ext cx="5675460" cy="2383824"/>
          </a:xfrm>
          <a:prstGeom prst="rect">
            <a:avLst/>
          </a:prstGeom>
          <a:ln>
            <a:noFill/>
          </a:ln>
        </p:spPr>
      </p:pic>
      <p:sp>
        <p:nvSpPr>
          <p:cNvPr id="11" name="CustomShape 5"/>
          <p:cNvSpPr/>
          <p:nvPr/>
        </p:nvSpPr>
        <p:spPr>
          <a:xfrm>
            <a:off x="2811277" y="6042942"/>
            <a:ext cx="1276162" cy="3190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No dropout</a:t>
            </a:r>
          </a:p>
        </p:txBody>
      </p:sp>
      <p:sp>
        <p:nvSpPr>
          <p:cNvPr id="12" name="CustomShape 6"/>
          <p:cNvSpPr/>
          <p:nvPr/>
        </p:nvSpPr>
        <p:spPr>
          <a:xfrm>
            <a:off x="6044693" y="6042942"/>
            <a:ext cx="1728109" cy="3190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Dropout applied</a:t>
            </a:r>
          </a:p>
        </p:txBody>
      </p:sp>
    </p:spTree>
    <p:extLst>
      <p:ext uri="{BB962C8B-B14F-4D97-AF65-F5344CB8AC3E}">
        <p14:creationId xmlns:p14="http://schemas.microsoft.com/office/powerpoint/2010/main" val="8076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Batch Normalization</a:t>
            </a:r>
            <a:endParaRPr lang="ko-KR" altLang="en-US" dirty="0"/>
          </a:p>
        </p:txBody>
      </p:sp>
      <p:sp>
        <p:nvSpPr>
          <p:cNvPr id="9" name="TextBox 3"/>
          <p:cNvSpPr txBox="1"/>
          <p:nvPr/>
        </p:nvSpPr>
        <p:spPr>
          <a:xfrm>
            <a:off x="-457199" y="6599042"/>
            <a:ext cx="9601200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cs231n.stanford.edu/slides/2017/cs231n_2017_lecture6.pdf</a:t>
            </a:r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628650" y="1149531"/>
            <a:ext cx="7886700" cy="5044849"/>
          </a:xfrm>
        </p:spPr>
        <p:txBody>
          <a:bodyPr>
            <a:normAutofit/>
          </a:bodyPr>
          <a:lstStyle/>
          <a:p>
            <a:endParaRPr kumimoji="1" lang="en-US" altLang="ko-KR" dirty="0" smtClean="0"/>
          </a:p>
          <a:p>
            <a:r>
              <a:rPr kumimoji="1" lang="en-US" altLang="ko-KR" dirty="0" smtClean="0"/>
              <a:t>Learns gamma and beta</a:t>
            </a:r>
            <a:endParaRPr kumimoji="1" lang="en-US" altLang="ko-KR" dirty="0"/>
          </a:p>
        </p:txBody>
      </p:sp>
      <p:pic>
        <p:nvPicPr>
          <p:cNvPr id="11" name="그림 10"/>
          <p:cNvPicPr/>
          <p:nvPr/>
        </p:nvPicPr>
        <p:blipFill>
          <a:blip r:embed="rId3"/>
          <a:stretch/>
        </p:blipFill>
        <p:spPr>
          <a:xfrm>
            <a:off x="558730" y="2439458"/>
            <a:ext cx="4474404" cy="3671088"/>
          </a:xfrm>
          <a:prstGeom prst="rect">
            <a:avLst/>
          </a:prstGeom>
          <a:ln>
            <a:noFill/>
          </a:ln>
        </p:spPr>
      </p:pic>
      <p:pic>
        <p:nvPicPr>
          <p:cNvPr id="12" name="그림 11"/>
          <p:cNvPicPr/>
          <p:nvPr/>
        </p:nvPicPr>
        <p:blipFill>
          <a:blip r:embed="rId4"/>
          <a:stretch/>
        </p:blipFill>
        <p:spPr>
          <a:xfrm>
            <a:off x="5248004" y="3237549"/>
            <a:ext cx="3576062" cy="25565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52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 smtClean="0"/>
          </a:p>
          <a:p>
            <a:r>
              <a:rPr kumimoji="1" lang="en-US" altLang="ko-KR" dirty="0" smtClean="0"/>
              <a:t>Scenario</a:t>
            </a:r>
            <a:endParaRPr kumimoji="1" lang="ko-KR" altLang="en-US" dirty="0"/>
          </a:p>
        </p:txBody>
      </p:sp>
      <p:sp>
        <p:nvSpPr>
          <p:cNvPr id="9" name="TextBox 3"/>
          <p:cNvSpPr txBox="1"/>
          <p:nvPr/>
        </p:nvSpPr>
        <p:spPr>
          <a:xfrm>
            <a:off x="2480205" y="6599042"/>
            <a:ext cx="6663795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http://cs231n.stanford.edu/slides/2017/cs231n_2017_lecture6.pdf </a:t>
            </a:r>
          </a:p>
        </p:txBody>
      </p:sp>
      <p:pic>
        <p:nvPicPr>
          <p:cNvPr id="13" name="그림 12"/>
          <p:cNvPicPr/>
          <p:nvPr/>
        </p:nvPicPr>
        <p:blipFill>
          <a:blip r:embed="rId3"/>
          <a:stretch/>
        </p:blipFill>
        <p:spPr>
          <a:xfrm>
            <a:off x="301734" y="2164411"/>
            <a:ext cx="8561192" cy="3264859"/>
          </a:xfrm>
          <a:prstGeom prst="rect">
            <a:avLst/>
          </a:prstGeom>
          <a:ln>
            <a:noFill/>
          </a:ln>
        </p:spPr>
      </p:pic>
      <p:sp>
        <p:nvSpPr>
          <p:cNvPr id="14" name="CustomShape 5"/>
          <p:cNvSpPr/>
          <p:nvPr/>
        </p:nvSpPr>
        <p:spPr>
          <a:xfrm>
            <a:off x="594977" y="4488476"/>
            <a:ext cx="565587" cy="3134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r>
              <a: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Disk</a:t>
            </a:r>
          </a:p>
        </p:txBody>
      </p:sp>
      <p:sp>
        <p:nvSpPr>
          <p:cNvPr id="15" name="CustomShape 6"/>
          <p:cNvSpPr/>
          <p:nvPr/>
        </p:nvSpPr>
        <p:spPr>
          <a:xfrm>
            <a:off x="3332128" y="5880891"/>
            <a:ext cx="2215231" cy="3134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8" tIns="40819" rIns="81638" bIns="40819"/>
          <a:lstStyle/>
          <a:p>
            <a:r>
              <a:rPr lang="en-US" sz="1633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charset="0"/>
                <a:ea typeface="Calibri" charset="0"/>
                <a:cs typeface="Calibri" charset="0"/>
              </a:rPr>
              <a:t>Data augmentation</a:t>
            </a:r>
            <a:endParaRPr lang="en-US" sz="1633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CustomShape 7"/>
          <p:cNvSpPr/>
          <p:nvPr/>
        </p:nvSpPr>
        <p:spPr>
          <a:xfrm>
            <a:off x="2239488" y="2847230"/>
            <a:ext cx="2653555" cy="2653555"/>
          </a:xfrm>
          <a:prstGeom prst="ellipse">
            <a:avLst/>
          </a:prstGeom>
          <a:noFill/>
          <a:ln w="19080">
            <a:solidFill>
              <a:srgbClr val="3465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8"/>
          <p:cNvSpPr/>
          <p:nvPr/>
        </p:nvSpPr>
        <p:spPr>
          <a:xfrm flipH="1" flipV="1">
            <a:off x="3981312" y="5429923"/>
            <a:ext cx="165888" cy="450967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57217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Placeholder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smtClean="0"/>
              <a:t>Make a dummy node with </a:t>
            </a:r>
            <a:r>
              <a:rPr kumimoji="1" lang="en-US" altLang="ko-KR" b="1" dirty="0" smtClean="0"/>
              <a:t>name</a:t>
            </a:r>
            <a:endParaRPr kumimoji="1" lang="en-US" altLang="ko-KR" b="1" dirty="0"/>
          </a:p>
          <a:p>
            <a:pPr lvl="1"/>
            <a:r>
              <a:rPr kumimoji="1" lang="en-US" altLang="ko-KR" dirty="0" smtClean="0"/>
              <a:t>Usually used for inputs </a:t>
            </a:r>
          </a:p>
          <a:p>
            <a:pPr lvl="2"/>
            <a:r>
              <a:rPr kumimoji="1" lang="en-US" altLang="ko-KR" dirty="0" smtClean="0"/>
              <a:t>Easily feed data by name </a:t>
            </a:r>
            <a:endParaRPr kumimoji="1" lang="en-US" altLang="ko-KR" dirty="0"/>
          </a:p>
          <a:p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expect value for placeholder is provided by user at runtime</a:t>
            </a:r>
          </a:p>
          <a:p>
            <a:pPr lvl="1"/>
            <a:r>
              <a:rPr kumimoji="1" lang="en-US" altLang="ko-KR" dirty="0" smtClean="0"/>
              <a:t>Only if the inference requires the placeholder</a:t>
            </a:r>
            <a:endParaRPr kumimoji="1" lang="en-US" altLang="ko-KR" dirty="0"/>
          </a:p>
          <a:p>
            <a:r>
              <a:rPr kumimoji="1" lang="en-US" altLang="ko-KR" dirty="0" smtClean="0"/>
              <a:t>Tips: you can feed every node that is not placeholder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05" y="5421889"/>
            <a:ext cx="8519460" cy="12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8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Augmentation</a:t>
            </a:r>
            <a:endParaRPr lang="ko-KR" altLang="en-US" dirty="0"/>
          </a:p>
        </p:txBody>
      </p:sp>
      <p:sp>
        <p:nvSpPr>
          <p:cNvPr id="9" name="TextBox 3"/>
          <p:cNvSpPr txBox="1"/>
          <p:nvPr/>
        </p:nvSpPr>
        <p:spPr>
          <a:xfrm>
            <a:off x="2480205" y="6599042"/>
            <a:ext cx="6663795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http://cs231n.stanford.edu/slides/2017/cs231n_2017_lecture6.pdf </a:t>
            </a:r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628650" y="1149531"/>
            <a:ext cx="7886700" cy="5044849"/>
          </a:xfrm>
        </p:spPr>
        <p:txBody>
          <a:bodyPr/>
          <a:lstStyle/>
          <a:p>
            <a:endParaRPr kumimoji="1" lang="en-US" altLang="ko-KR" dirty="0" smtClean="0"/>
          </a:p>
          <a:p>
            <a:r>
              <a:rPr kumimoji="1" lang="en-US" altLang="ko-KR" dirty="0"/>
              <a:t>Random mix/ combinations of:</a:t>
            </a:r>
          </a:p>
          <a:p>
            <a:pPr lvl="1"/>
            <a:r>
              <a:rPr kumimoji="1" lang="en-US" altLang="ko-KR" dirty="0" smtClean="0"/>
              <a:t>Translation	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Rotation</a:t>
            </a:r>
          </a:p>
          <a:p>
            <a:pPr lvl="1"/>
            <a:r>
              <a:rPr kumimoji="1" lang="en-US" altLang="ko-KR" dirty="0"/>
              <a:t>Scaling</a:t>
            </a:r>
          </a:p>
          <a:p>
            <a:pPr lvl="1"/>
            <a:r>
              <a:rPr kumimoji="1" lang="en-US" altLang="ko-KR" dirty="0" err="1"/>
              <a:t>Strecthing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Shearing</a:t>
            </a:r>
          </a:p>
          <a:p>
            <a:pPr lvl="1"/>
            <a:r>
              <a:rPr kumimoji="1" lang="en-US" altLang="ko-KR" dirty="0"/>
              <a:t>Distortion</a:t>
            </a:r>
          </a:p>
          <a:p>
            <a:r>
              <a:rPr kumimoji="1" lang="en-US" altLang="ko-KR" dirty="0"/>
              <a:t>+Add random noise</a:t>
            </a:r>
          </a:p>
          <a:p>
            <a:r>
              <a:rPr kumimoji="1" lang="en-US" altLang="ko-KR" dirty="0"/>
              <a:t>+ETC.</a:t>
            </a:r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120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Post-processing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628650" y="1149531"/>
            <a:ext cx="7886700" cy="5044849"/>
          </a:xfrm>
        </p:spPr>
        <p:txBody>
          <a:bodyPr/>
          <a:lstStyle/>
          <a:p>
            <a:endParaRPr kumimoji="1" lang="en-US" altLang="ko-KR" dirty="0" smtClean="0"/>
          </a:p>
          <a:p>
            <a:r>
              <a:rPr kumimoji="1" lang="en-US" altLang="ko-KR" dirty="0" err="1" smtClean="0"/>
              <a:t>DenseCRF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See:</a:t>
            </a:r>
          </a:p>
          <a:p>
            <a:pPr lvl="1"/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lucasb-eyer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pydensecrf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" y="2215456"/>
            <a:ext cx="8775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8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Layers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Operation + (optionally, Weights)</a:t>
            </a:r>
          </a:p>
          <a:p>
            <a:pPr lvl="1"/>
            <a:r>
              <a:rPr kumimoji="1" lang="en-US" altLang="ko-KR" dirty="0" smtClean="0"/>
              <a:t>Operations: convolution, pooling</a:t>
            </a:r>
          </a:p>
          <a:p>
            <a:pPr lvl="1"/>
            <a:r>
              <a:rPr kumimoji="1" lang="en-US" altLang="ko-KR" dirty="0" smtClean="0"/>
              <a:t>Weight: convolution filters, bias</a:t>
            </a:r>
          </a:p>
          <a:p>
            <a:pPr lvl="2"/>
            <a:r>
              <a:rPr kumimoji="1" lang="en-US" altLang="ko-KR" dirty="0" smtClean="0"/>
              <a:t>No weights needed for pooling</a:t>
            </a:r>
          </a:p>
          <a:p>
            <a:pPr lvl="2"/>
            <a:endParaRPr kumimoji="1" lang="en-US" altLang="ko-KR" dirty="0"/>
          </a:p>
          <a:p>
            <a:r>
              <a:rPr kumimoji="1" lang="en-US" altLang="ko-KR" dirty="0" smtClean="0"/>
              <a:t>What </a:t>
            </a:r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does</a:t>
            </a:r>
          </a:p>
          <a:p>
            <a:pPr lvl="1"/>
            <a:r>
              <a:rPr kumimoji="1" lang="en-US" altLang="ko-KR" dirty="0" smtClean="0"/>
              <a:t>Build c</a:t>
            </a:r>
            <a:r>
              <a:rPr kumimoji="1" lang="en-US" altLang="ko-KR" i="1" dirty="0" smtClean="0"/>
              <a:t>omputational graph </a:t>
            </a:r>
            <a:r>
              <a:rPr kumimoji="1" lang="en-US" altLang="ko-KR" dirty="0" smtClean="0"/>
              <a:t>using </a:t>
            </a:r>
            <a:br>
              <a:rPr kumimoji="1" lang="en-US" altLang="ko-KR" dirty="0" smtClean="0"/>
            </a:br>
            <a:r>
              <a:rPr kumimoji="1" lang="en-US" altLang="ko-KR" dirty="0" smtClean="0"/>
              <a:t>[input, weight, operation, output] </a:t>
            </a:r>
          </a:p>
          <a:p>
            <a:pPr lvl="1"/>
            <a:endParaRPr kumimoji="1"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40107" y="5417128"/>
            <a:ext cx="1011382" cy="4156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Inputs</a:t>
            </a:r>
            <a:endParaRPr kumimoji="1"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881870" y="6176963"/>
            <a:ext cx="1011382" cy="415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Weight</a:t>
            </a:r>
            <a:endParaRPr kumimoji="1"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757180" y="5414964"/>
            <a:ext cx="1260763" cy="4156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operation</a:t>
            </a:r>
            <a:endParaRPr kumimoji="1"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507182" y="5414964"/>
            <a:ext cx="1011382" cy="4156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outputs</a:t>
            </a:r>
            <a:endParaRPr kumimoji="1" lang="ko-KR" altLang="en-US" dirty="0"/>
          </a:p>
        </p:txBody>
      </p: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 flipV="1">
            <a:off x="3251489" y="5622782"/>
            <a:ext cx="505691" cy="2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0"/>
            <a:endCxn id="7" idx="2"/>
          </p:cNvCxnSpPr>
          <p:nvPr/>
        </p:nvCxnSpPr>
        <p:spPr>
          <a:xfrm flipV="1">
            <a:off x="4387561" y="5830600"/>
            <a:ext cx="1" cy="34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" idx="3"/>
            <a:endCxn id="9" idx="1"/>
          </p:cNvCxnSpPr>
          <p:nvPr/>
        </p:nvCxnSpPr>
        <p:spPr>
          <a:xfrm>
            <a:off x="5017943" y="5622782"/>
            <a:ext cx="4892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65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Convolutional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9F07-F532-7A4A-8EBD-AB7D74698E64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Tensorflow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기반 </a:t>
            </a:r>
            <a:r>
              <a:rPr kumimoji="1" lang="en-US" altLang="ko-KR" dirty="0" smtClean="0"/>
              <a:t>convolution </a:t>
            </a:r>
            <a:r>
              <a:rPr kumimoji="1" lang="ko-KR" altLang="en-US" dirty="0" smtClean="0"/>
              <a:t>구현</a:t>
            </a:r>
            <a:endParaRPr kumimoji="1" lang="en-US" altLang="ko-KR" dirty="0" smtClean="0"/>
          </a:p>
          <a:p>
            <a:pPr lvl="1"/>
            <a:r>
              <a:rPr kumimoji="1" lang="en-US" altLang="ko-KR" i="1" dirty="0" smtClean="0"/>
              <a:t>tf.nn.conv2d(input, filter, strides, padding, name)</a:t>
            </a:r>
          </a:p>
          <a:p>
            <a:pPr lvl="2"/>
            <a:r>
              <a:rPr kumimoji="1" lang="en-US" altLang="ko-KR" dirty="0" smtClean="0"/>
              <a:t>Input must be a 4-D tensor</a:t>
            </a:r>
            <a:br>
              <a:rPr kumimoji="1" lang="en-US" altLang="ko-KR" dirty="0" smtClean="0"/>
            </a:br>
            <a:r>
              <a:rPr kumimoji="1" lang="en-US" altLang="ko-KR" dirty="0" smtClean="0"/>
              <a:t>([batch, </a:t>
            </a:r>
            <a:r>
              <a:rPr kumimoji="1" lang="en-US" altLang="ko-KR" dirty="0" err="1" smtClean="0"/>
              <a:t>in_height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in_width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in_channels</a:t>
            </a:r>
            <a:r>
              <a:rPr kumimoji="1" lang="en-US" altLang="ko-KR" dirty="0" smtClean="0"/>
              <a:t>]</a:t>
            </a:r>
          </a:p>
          <a:p>
            <a:pPr lvl="2"/>
            <a:r>
              <a:rPr kumimoji="1" lang="en-US" altLang="ko-KR" dirty="0" smtClean="0"/>
              <a:t>Filter/ kernel shape</a:t>
            </a:r>
            <a:br>
              <a:rPr kumimoji="1" lang="en-US" altLang="ko-KR" dirty="0" smtClean="0"/>
            </a:br>
            <a:r>
              <a:rPr kumimoji="1" lang="en-US" altLang="ko-KR" dirty="0" smtClean="0"/>
              <a:t>([</a:t>
            </a:r>
            <a:r>
              <a:rPr kumimoji="1" lang="en-US" altLang="ko-KR" dirty="0" err="1" smtClean="0"/>
              <a:t>filter_height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filter_width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in_channels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out_channels</a:t>
            </a:r>
            <a:r>
              <a:rPr kumimoji="1" lang="en-US" altLang="ko-KR" dirty="0" smtClean="0"/>
              <a:t>])</a:t>
            </a:r>
          </a:p>
          <a:p>
            <a:pPr lvl="2"/>
            <a:r>
              <a:rPr kumimoji="1" lang="en-US" altLang="ko-KR" dirty="0" smtClean="0"/>
              <a:t>Strides: [1,1,1,1] -&gt; no strides, [1,2,2,1] -&gt; 2 strides</a:t>
            </a:r>
          </a:p>
          <a:p>
            <a:pPr lvl="2"/>
            <a:r>
              <a:rPr kumimoji="1" lang="en-US" altLang="ko-KR" dirty="0" smtClean="0"/>
              <a:t>Padding: same, valid</a:t>
            </a:r>
          </a:p>
          <a:p>
            <a:pPr lvl="2"/>
            <a:r>
              <a:rPr kumimoji="1" lang="en-US" altLang="ko-KR" dirty="0" smtClean="0"/>
              <a:t>Name: conv layer name</a:t>
            </a:r>
          </a:p>
        </p:txBody>
      </p:sp>
    </p:spTree>
    <p:extLst>
      <p:ext uri="{BB962C8B-B14F-4D97-AF65-F5344CB8AC3E}">
        <p14:creationId xmlns:p14="http://schemas.microsoft.com/office/powerpoint/2010/main" val="80415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Convolutional layer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9F07-F532-7A4A-8EBD-AB7D74698E64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" y="2000718"/>
            <a:ext cx="9080702" cy="353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en-US" altLang="ko-KR" dirty="0" smtClean="0"/>
              <a:t>Entropy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C9F07-F532-7A4A-8EBD-AB7D74698E64}" type="slidenum">
              <a:rPr lang="en-US" smtClean="0"/>
              <a:t>8</a:t>
            </a:fld>
            <a:endParaRPr 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900225"/>
          </a:xfrm>
        </p:spPr>
        <p:txBody>
          <a:bodyPr>
            <a:normAutofit/>
          </a:bodyPr>
          <a:lstStyle/>
          <a:p>
            <a:endParaRPr kumimoji="1" lang="en-US" altLang="ko-KR" dirty="0" smtClean="0"/>
          </a:p>
          <a:p>
            <a:r>
              <a:rPr kumimoji="1" lang="en-US" altLang="ko-KR" dirty="0" err="1" smtClean="0"/>
              <a:t>Softmax</a:t>
            </a:r>
            <a:r>
              <a:rPr kumimoji="1" lang="en-US" altLang="ko-KR" dirty="0"/>
              <a:t>: </a:t>
            </a:r>
            <a:r>
              <a:rPr kumimoji="1" lang="en-US" altLang="ko-KR" dirty="0" smtClean="0"/>
              <a:t>Scores (</a:t>
            </a:r>
            <a:r>
              <a:rPr kumimoji="1" lang="en-US" altLang="ko-KR" dirty="0" err="1" smtClean="0"/>
              <a:t>logits</a:t>
            </a:r>
            <a:r>
              <a:rPr kumimoji="1" lang="en-US" altLang="ko-KR" dirty="0" smtClean="0"/>
              <a:t>) </a:t>
            </a:r>
            <a:r>
              <a:rPr kumimoji="1" lang="en-US" altLang="ko-KR" dirty="0"/>
              <a:t>-</a:t>
            </a:r>
            <a:r>
              <a:rPr kumimoji="1" lang="en-US" altLang="ko-KR" dirty="0" smtClean="0"/>
              <a:t>&gt; </a:t>
            </a:r>
            <a:r>
              <a:rPr kumimoji="1" lang="en-US" altLang="ko-KR" dirty="0"/>
              <a:t>Probabilities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pic>
        <p:nvPicPr>
          <p:cNvPr id="5" name="그림 4"/>
          <p:cNvPicPr/>
          <p:nvPr/>
        </p:nvPicPr>
        <p:blipFill>
          <a:blip r:embed="rId3"/>
          <a:stretch/>
        </p:blipFill>
        <p:spPr>
          <a:xfrm>
            <a:off x="1632556" y="3016252"/>
            <a:ext cx="5005502" cy="3376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1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Cross </a:t>
            </a:r>
            <a:r>
              <a:rPr lang="en-US" altLang="ko-KR" dirty="0" smtClean="0"/>
              <a:t>Entropy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969727" y="1722654"/>
            <a:ext cx="6719545" cy="5384727"/>
            <a:chOff x="1358126" y="2091558"/>
            <a:chExt cx="6199084" cy="5283843"/>
          </a:xfrm>
        </p:grpSpPr>
        <p:pic>
          <p:nvPicPr>
            <p:cNvPr id="16" name="그림 15"/>
            <p:cNvPicPr/>
            <p:nvPr/>
          </p:nvPicPr>
          <p:blipFill>
            <a:blip r:embed="rId3"/>
            <a:stretch/>
          </p:blipFill>
          <p:spPr>
            <a:xfrm>
              <a:off x="1358126" y="2091558"/>
              <a:ext cx="3317107" cy="61326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그림 17"/>
            <p:cNvPicPr/>
            <p:nvPr/>
          </p:nvPicPr>
          <p:blipFill>
            <a:blip r:embed="rId4"/>
            <a:stretch/>
          </p:blipFill>
          <p:spPr>
            <a:xfrm>
              <a:off x="2036209" y="2614652"/>
              <a:ext cx="5278047" cy="3247551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CustomShape 4"/>
            <p:cNvSpPr/>
            <p:nvPr/>
          </p:nvSpPr>
          <p:spPr>
            <a:xfrm>
              <a:off x="1668839" y="6330764"/>
              <a:ext cx="5888371" cy="104463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81638" tIns="40819" rIns="81638" bIns="40819"/>
            <a:lstStyle/>
            <a:p>
              <a:pPr algn="ctr">
                <a:lnSpc>
                  <a:spcPct val="100000"/>
                </a:lnSpc>
              </a:pPr>
              <a:r>
                <a:rPr lang="en-US" sz="1814" b="1" spc="-1" dirty="0" err="1">
                  <a:solidFill>
                    <a:srgbClr val="800000"/>
                  </a:solidFill>
                  <a:uFill>
                    <a:solidFill>
                      <a:srgbClr val="FFFFFF"/>
                    </a:solidFill>
                  </a:uFill>
                  <a:latin typeface="Courier New"/>
                  <a:ea typeface="DejaVu Sans"/>
                </a:rPr>
                <a:t>tf.nn.softmax_cross_entropy_with_logits</a:t>
              </a:r>
              <a:endPara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lang="en-US" sz="1633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endParaRPr>
            </a:p>
          </p:txBody>
        </p:sp>
        <p:sp>
          <p:nvSpPr>
            <p:cNvPr id="21" name="Line 5"/>
            <p:cNvSpPr/>
            <p:nvPr/>
          </p:nvSpPr>
          <p:spPr>
            <a:xfrm flipV="1">
              <a:off x="4308026" y="4933165"/>
              <a:ext cx="327" cy="1413640"/>
            </a:xfrm>
            <a:prstGeom prst="line">
              <a:avLst/>
            </a:prstGeom>
            <a:ln>
              <a:solidFill>
                <a:srgbClr val="000000"/>
              </a:solidFill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  <p:extLst>
      <p:ext uri="{BB962C8B-B14F-4D97-AF65-F5344CB8AC3E}">
        <p14:creationId xmlns:p14="http://schemas.microsoft.com/office/powerpoint/2010/main" val="37232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1191</TotalTime>
  <Words>840</Words>
  <Application>Microsoft Macintosh PowerPoint</Application>
  <PresentationFormat>화면 슬라이드 쇼(4:3)</PresentationFormat>
  <Paragraphs>324</Paragraphs>
  <Slides>41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맑은 고딕</vt:lpstr>
      <vt:lpstr>Calibri</vt:lpstr>
      <vt:lpstr>Calibri Light</vt:lpstr>
      <vt:lpstr>Courier New</vt:lpstr>
      <vt:lpstr>DejaVu Sans</vt:lpstr>
      <vt:lpstr>Lucida Grande</vt:lpstr>
      <vt:lpstr>Arial</vt:lpstr>
      <vt:lpstr>Office 테마</vt:lpstr>
      <vt:lpstr> 시각 Tech. 심화과정 (1)  Lab session</vt:lpstr>
      <vt:lpstr>Contents</vt:lpstr>
      <vt:lpstr>Contents</vt:lpstr>
      <vt:lpstr>Placeholder</vt:lpstr>
      <vt:lpstr>Layers</vt:lpstr>
      <vt:lpstr>Convolutional layer</vt:lpstr>
      <vt:lpstr>Convolutional layer</vt:lpstr>
      <vt:lpstr>Cross Entropy</vt:lpstr>
      <vt:lpstr>Cross Entropy</vt:lpstr>
      <vt:lpstr>Cross Entropy</vt:lpstr>
      <vt:lpstr>Optimizer</vt:lpstr>
      <vt:lpstr>Exercise: Semantic Segmentation</vt:lpstr>
      <vt:lpstr>Semantic Segmentation</vt:lpstr>
      <vt:lpstr>Semantic Segmentation</vt:lpstr>
      <vt:lpstr>Simple FCN</vt:lpstr>
      <vt:lpstr>Workflow</vt:lpstr>
      <vt:lpstr>Workflow</vt:lpstr>
      <vt:lpstr>Workflow</vt:lpstr>
      <vt:lpstr>Workflow</vt:lpstr>
      <vt:lpstr>Workflow</vt:lpstr>
      <vt:lpstr>Workflow</vt:lpstr>
      <vt:lpstr>Results</vt:lpstr>
      <vt:lpstr>FCN</vt:lpstr>
      <vt:lpstr>FCN</vt:lpstr>
      <vt:lpstr>Hypercolumn</vt:lpstr>
      <vt:lpstr>DeconvNet</vt:lpstr>
      <vt:lpstr>U-Net</vt:lpstr>
      <vt:lpstr>Feature Pyramid Network </vt:lpstr>
      <vt:lpstr>Global convolutional Network </vt:lpstr>
      <vt:lpstr>DeepLab (or dilated networks)</vt:lpstr>
      <vt:lpstr>DeepLab (or dilated networks)</vt:lpstr>
      <vt:lpstr>DeepLab (or dilated networks)</vt:lpstr>
      <vt:lpstr>Tips &amp; Tricks</vt:lpstr>
      <vt:lpstr>Learning Rate</vt:lpstr>
      <vt:lpstr>Batch size</vt:lpstr>
      <vt:lpstr>Overfitting</vt:lpstr>
      <vt:lpstr>Regularization</vt:lpstr>
      <vt:lpstr>Batch Normalization</vt:lpstr>
      <vt:lpstr>Data Augmentation</vt:lpstr>
      <vt:lpstr>Data Augmentation</vt:lpstr>
      <vt:lpstr>Post-processing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27</cp:revision>
  <dcterms:created xsi:type="dcterms:W3CDTF">2018-04-15T06:16:43Z</dcterms:created>
  <dcterms:modified xsi:type="dcterms:W3CDTF">2018-04-16T02:09:02Z</dcterms:modified>
</cp:coreProperties>
</file>